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0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Slides/gov11_notesSlide1.xml" ContentType="application/vnd.openxmlformats-officedocument.presentationml.notesSlide+xml"/>
  <Override PartName="/ppt/notesSlides/gov11_notesSlide2.xml" ContentType="application/vnd.openxmlformats-officedocument.presentationml.notesSlide+xml"/>
  <Override PartName="/ppt/notesSlides/gov11_notesSlide3.xml" ContentType="application/vnd.openxmlformats-officedocument.presentationml.notesSlide+xml"/>
  <Override PartName="/ppt/notesSlides/gov11_notesSlide4.xml" ContentType="application/vnd.openxmlformats-officedocument.presentationml.notesSlide+xml"/>
  <Override PartName="/ppt/notesSlides/gov11_notesSlide8.xml" ContentType="application/vnd.openxmlformats-officedocument.presentationml.notesSlide+xml"/>
  <Override PartName="/ppt/notesSlides/gov11_notesSlide11.xml" ContentType="application/vnd.openxmlformats-officedocument.presentationml.notesSlide+xml"/>
  <Override PartName="/ppt/notesSlides/gov11_notesSlide12.xml" ContentType="application/vnd.openxmlformats-officedocument.presentationml.notesSlide+xml"/>
  <Override PartName="/ppt/notesSlides/gov11_notesSlide13.xml" ContentType="application/vnd.openxmlformats-officedocument.presentationml.notesSlide+xml"/>
  <Override PartName="/ppt/notesSlides/gov11_notesSlide14.xml" ContentType="application/vnd.openxmlformats-officedocument.presentationml.notesSlide+xml"/>
  <Override PartName="/ppt/notesSlides/gov11_notesSlide15.xml" ContentType="application/vnd.openxmlformats-officedocument.presentationml.notesSlide+xml"/>
  <Override PartName="/ppt/notesSlides/gov11_notesSlide18.xml" ContentType="application/vnd.openxmlformats-officedocument.presentationml.notesSlide+xml"/>
  <Override PartName="/ppt/notesSlides/gov11_notesSlide19.xml" ContentType="application/vnd.openxmlformats-officedocument.presentationml.notesSlide+xml"/>
  <Override PartName="/ppt/notesSlides/gov11_notesSlide20.xml" ContentType="application/vnd.openxmlformats-officedocument.presentationml.notesSlide+xml"/>
  <Override PartName="/ppt/notesSlides/gov11_notesSlide21.xml" ContentType="application/vnd.openxmlformats-officedocument.presentationml.notesSlide+xml"/>
  <Override PartName="/ppt/notesSlides/gov11_notesSlide22.xml" ContentType="application/vnd.openxmlformats-officedocument.presentationml.notesSlide+xml"/>
  <Override PartName="/ppt/notesSlides/gov11_notesSlide23.xml" ContentType="application/vnd.openxmlformats-officedocument.presentationml.notesSlide+xml"/>
  <Override PartName="/ppt/notesSlides/gov11_notesSlide24.xml" ContentType="application/vnd.openxmlformats-officedocument.presentationml.notesSlide+xml"/>
  <Override PartName="/ppt/notesSlides/gov12_notesSlide5.xml" ContentType="application/vnd.openxmlformats-officedocument.presentationml.notesSlide+xml"/>
  <Override PartName="/ppt/notesSlides/gov12_notesSlide6.xml" ContentType="application/vnd.openxmlformats-officedocument.presentationml.notesSlide+xml"/>
  <Override PartName="/ppt/notesSlides/gov12_notesSlide7.xml" ContentType="application/vnd.openxmlformats-officedocument.presentationml.notesSlide+xml"/>
  <Override PartName="/ppt/notesSlides/gov12_notesSlide9.xml" ContentType="application/vnd.openxmlformats-officedocument.presentationml.notesSlide+xml"/>
  <Override PartName="/ppt/notesSlides/gov12_notesSlide10.xml" ContentType="application/vnd.openxmlformats-officedocument.presentationml.notesSlide+xml"/>
  <Override PartName="/ppt/notesSlides/gov12_notesSlide16.xml" ContentType="application/vnd.openxmlformats-officedocument.presentationml.notesSlide+xml"/>
  <Override PartName="/ppt/notesSlides/gov12_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1" r:id="rId7"/>
    <p:sldId id="263" r:id="rId9"/>
    <p:sldId id="264" r:id="rId10"/>
    <p:sldId id="265" r:id="rId11"/>
    <p:sldId id="266" r:id="rId12"/>
    <p:sldId id="268" r:id="rId14"/>
    <p:sldId id="269" r:id="rId15"/>
    <p:sldId id="270" r:id="rId16"/>
    <p:sldId id="272" r:id="rId18"/>
    <p:sldId id="271" r:id="rId17"/>
    <p:sldId id="281" r:id="r26Added8"/>
    <p:sldId id="282" r:id="r26Added9"/>
    <p:sldId id="286" r:id="r26Added12"/>
    <p:sldId id="267" r:id="rId13"/>
    <p:sldId id="283" r:id="r26Added28"/>
    <p:sldId id="284" r:id="r26Added29"/>
    <p:sldId id="285" r:id="r26Added30"/>
    <p:sldId id="287" r:id="r26Added31"/>
    <p:sldId id="288" r:id="r26Added32"/>
    <p:sldId id="275" r:id="rId21"/>
    <p:sldId id="278" r:id="rId24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1"/>
          <a:sy n="1" d="1"/>
        </p:scale>
        <p:origin x="0" y="0"/>
      </p:cViewPr>
      <p:guideLst/>
    </p:cSldViewPr>
  </p:slide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15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26Added8" Type="http://schemas.openxmlformats.org/officeDocument/2006/relationships/slide" Target="slides/slide26.xml"/><Relationship Id="r26Added9" Type="http://schemas.openxmlformats.org/officeDocument/2006/relationships/slide" Target="slides/slide27.xml"/><Relationship Id="r26Added28" Type="http://schemas.openxmlformats.org/officeDocument/2006/relationships/slide" Target="slides/slide28.xml"/><Relationship Id="r26Added29" Type="http://schemas.openxmlformats.org/officeDocument/2006/relationships/slide" Target="slides/slide29.xml"/><Relationship Id="r26Added30" Type="http://schemas.openxmlformats.org/officeDocument/2006/relationships/slide" Target="slides/slide30.xml"/><Relationship Id="r26Added12" Type="http://schemas.openxmlformats.org/officeDocument/2006/relationships/slide" Target="slides/slide31.xml"/><Relationship Id="r26Added31" Type="http://schemas.openxmlformats.org/officeDocument/2006/relationships/slide" Target="slides/slide32.xml"/><Relationship Id="r26Added32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PCT</c:v>
          </c:tx>
          <c:spPr>
            <a:solidFill>
              <a:srgbClr val="002FA7"/>
            </a:solidFill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 anchorCtr="1" wrap="none"/>
              <a:lstStyle/>
              <a:p>
                <a:pPr>
                  <a:defRPr sz="1875" b="1">
                    <a:solidFill>
                      <a:srgbClr val="002FA7"/>
                    </a:solidFill>
                    <a:latin typeface="DengXian"/>
                    <a:ea typeface="DengXian"/>
                    <a:cs typeface="DengXian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GII2025</c:v>
                </c:pt>
                <c:pt idx="1">
                  <c:v>GII2026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113.602</c:v>
                </c:pt>
                <c:pt idx="1">
                  <c:v>113.7359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07-4B8B-B81E-68C977A3C5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CCD7EE"/>
            </a:solidFill>
          </a:ln>
        </c:spPr>
        <c:txPr>
          <a:bodyPr anchorCtr="1"/>
          <a:lstStyle/>
          <a:p>
            <a:pPr>
              <a:defRPr sz="165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40"/>
          <c:min val="0"/>
        </c:scaling>
        <c:delete val="0"/>
        <c:axPos val="l"/>
        <c:majorGridlines>
          <c:spPr>
            <a:ln w="6668">
              <a:solidFill>
                <a:srgbClr val="CCD7EE"/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txPr>
          <a:bodyPr anchorCtr="1"/>
          <a:lstStyle/>
          <a:p>
            <a:pPr>
              <a:defRPr sz="1425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endParaRPr lang="zh-CN"/>
          </a:p>
        </c:txPr>
        <c:crossAx val="48650112"/>
        <c:crosses val="autoZero"/>
        <c:crossBetween val="between"/>
        <c:majorUnit val="50"/>
      </c:valAx>
      <c:spPr>
        <a:noFill/>
        <a:ln>
          <a:noFill/>
        </a:ln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WoS</c:v>
          </c:tx>
          <c:spPr>
            <a:solidFill>
              <a:srgbClr val="071D49"/>
            </a:solidFill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 anchorCtr="1" wrap="none"/>
              <a:lstStyle/>
              <a:p>
                <a:pPr>
                  <a:defRPr sz="1875" b="1">
                    <a:solidFill>
                      <a:srgbClr val="071D49"/>
                    </a:solidFill>
                    <a:latin typeface="DengXian"/>
                    <a:ea typeface="DengXian"/>
                    <a:cs typeface="DengXian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GII2025</c:v>
                </c:pt>
                <c:pt idx="1">
                  <c:v>GII2026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607.46</c:v>
                </c:pt>
                <c:pt idx="1">
                  <c:v>637.7474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EB-4E1D-9349-1ADE657641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CCD7EE"/>
            </a:solidFill>
          </a:ln>
        </c:spPr>
        <c:txPr>
          <a:bodyPr anchorCtr="1"/>
          <a:lstStyle/>
          <a:p>
            <a:pPr>
              <a:defRPr sz="165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750"/>
          <c:min val="0"/>
        </c:scaling>
        <c:delete val="0"/>
        <c:axPos val="l"/>
        <c:majorGridlines>
          <c:spPr>
            <a:ln w="6668">
              <a:solidFill>
                <a:srgbClr val="CCD7EE"/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txPr>
          <a:bodyPr anchorCtr="1"/>
          <a:lstStyle/>
          <a:p>
            <a:pPr>
              <a:defRPr sz="1425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endParaRPr lang="zh-CN"/>
          </a:p>
        </c:txPr>
        <c:crossAx val="48650112"/>
        <c:crosses val="autoZero"/>
        <c:crossBetween val="between"/>
        <c:majorUnit val="250"/>
      </c:valAx>
      <c:spPr>
        <a:noFill/>
        <a:ln>
          <a:noFill/>
        </a:ln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VC</c:v>
          </c:tx>
          <c:spPr>
            <a:solidFill>
              <a:srgbClr val="FF5F49"/>
            </a:solidFill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 anchorCtr="1" wrap="none"/>
              <a:lstStyle/>
              <a:p>
                <a:pPr>
                  <a:defRPr sz="1875" b="1">
                    <a:solidFill>
                      <a:srgbClr val="FF5F49"/>
                    </a:solidFill>
                    <a:latin typeface="DengXian"/>
                    <a:ea typeface="DengXian"/>
                    <a:cs typeface="DengXian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GII2025</c:v>
                </c:pt>
                <c:pt idx="1">
                  <c:v>GII2026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104.727</c:v>
                </c:pt>
                <c:pt idx="1">
                  <c:v>110.4216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3E-4998-99CD-20EF8795E0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CCD7EE"/>
            </a:solidFill>
          </a:ln>
        </c:spPr>
        <c:txPr>
          <a:bodyPr anchorCtr="1"/>
          <a:lstStyle/>
          <a:p>
            <a:pPr>
              <a:defRPr sz="165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40"/>
          <c:min val="0"/>
        </c:scaling>
        <c:delete val="0"/>
        <c:axPos val="l"/>
        <c:majorGridlines>
          <c:spPr>
            <a:ln w="6668">
              <a:solidFill>
                <a:srgbClr val="CCD7EE"/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txPr>
          <a:bodyPr anchorCtr="1"/>
          <a:lstStyle/>
          <a:p>
            <a:pPr>
              <a:defRPr sz="1425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endParaRPr lang="zh-CN"/>
          </a:p>
        </c:txPr>
        <c:crossAx val="48650112"/>
        <c:crosses val="autoZero"/>
        <c:crossBetween val="between"/>
        <c:majorUnit val="50"/>
      </c:valAx>
      <c:spPr>
        <a:noFill/>
        <a:ln>
          <a:noFill/>
        </a:ln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平均绝对相对差</c:v>
          </c:tx>
          <c:spPr>
            <a:solidFill>
              <a:srgbClr val="002FA7"/>
            </a:solidFill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anchorCtr="1" wrap="none"/>
              <a:lstStyle/>
              <a:p>
                <a:pPr>
                  <a:defRPr sz="1800" b="1">
                    <a:solidFill>
                      <a:srgbClr val="002FA7"/>
                    </a:solidFill>
                    <a:latin typeface="DengXian"/>
                    <a:ea typeface="DengXian"/>
                    <a:cs typeface="DengXian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'Chart Data'!$A$2:$A$3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'Chart Data'!$B$2:$B$3</c:f>
              <c:numCache>
                <c:formatCode>0.00%</c:formatCode>
                <c:ptCount val="2"/>
                <c:pt idx="0">
                  <c:v>0.0547479103998</c:v>
                </c:pt>
                <c:pt idx="1">
                  <c:v>0.0424400400733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16-48F9-A91D-82F4CD3A4F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4763">
            <a:solidFill>
              <a:srgbClr val="CCD7EE"/>
            </a:solidFill>
          </a:ln>
        </c:spPr>
        <c:txPr>
          <a:bodyPr anchorCtr="1"/>
          <a:lstStyle/>
          <a:p>
            <a:pPr>
              <a:defRPr sz="165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7.0000000000000007E-2"/>
          <c:min val="0"/>
        </c:scaling>
        <c:delete val="0"/>
        <c:axPos val="l"/>
        <c:majorGridlines>
          <c:spPr>
            <a:ln w="5715">
              <a:solidFill>
                <a:srgbClr val="CCD7EE"/>
              </a:solidFill>
            </a:ln>
          </c:spPr>
        </c:majorGridlines>
        <c:numFmt formatCode="0.00%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35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endParaRPr lang="zh-CN"/>
          </a:p>
        </c:txPr>
        <c:crossAx val="48650112"/>
        <c:crosses val="autoZero"/>
        <c:crossBetween val="between"/>
        <c:majorUnit val="0.02"/>
      </c:valAx>
      <c:spPr>
        <a:solidFill>
          <a:srgbClr val="F3F2E8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3F2E8"/>
    </a:solidFill>
    <a:ln w="0"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平均绝对相对差</c:v>
          </c:tx>
          <c:spPr>
            <a:solidFill>
              <a:srgbClr val="071D49"/>
            </a:solidFill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anchorCtr="1" wrap="none"/>
              <a:lstStyle/>
              <a:p>
                <a:pPr>
                  <a:defRPr sz="1800" b="1">
                    <a:solidFill>
                      <a:srgbClr val="071D49"/>
                    </a:solidFill>
                    <a:latin typeface="DengXian"/>
                    <a:ea typeface="DengXian"/>
                    <a:cs typeface="DengXian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'Chart Data'!$A$2:$A$3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'Chart Data'!$B$2:$B$3</c:f>
              <c:numCache>
                <c:formatCode>0.00%</c:formatCode>
                <c:ptCount val="2"/>
                <c:pt idx="0">
                  <c:v>0.0232946537147</c:v>
                </c:pt>
                <c:pt idx="1">
                  <c:v>0.0256263617126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11-46F4-AA6C-48587BBF5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4763">
            <a:solidFill>
              <a:srgbClr val="CCD7EE"/>
            </a:solidFill>
          </a:ln>
        </c:spPr>
        <c:txPr>
          <a:bodyPr anchorCtr="1"/>
          <a:lstStyle/>
          <a:p>
            <a:pPr>
              <a:defRPr sz="165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7.0000000000000007E-2"/>
          <c:min val="0"/>
        </c:scaling>
        <c:delete val="0"/>
        <c:axPos val="l"/>
        <c:majorGridlines>
          <c:spPr>
            <a:ln w="5715">
              <a:solidFill>
                <a:srgbClr val="CCD7EE"/>
              </a:solidFill>
            </a:ln>
          </c:spPr>
        </c:majorGridlines>
        <c:numFmt formatCode="0.00%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35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endParaRPr lang="zh-CN"/>
          </a:p>
        </c:txPr>
        <c:crossAx val="48650112"/>
        <c:crosses val="autoZero"/>
        <c:crossBetween val="between"/>
        <c:majorUnit val="0.02"/>
      </c:valAx>
      <c:spPr>
        <a:solidFill>
          <a:srgbClr val="F3F2E8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3F2E8"/>
    </a:solidFill>
    <a:ln w="0"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平均绝对相对差</c:v>
          </c:tx>
          <c:spPr>
            <a:solidFill>
              <a:srgbClr val="FF5F49"/>
            </a:solidFill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anchorCtr="1" wrap="none"/>
              <a:lstStyle/>
              <a:p>
                <a:pPr>
                  <a:defRPr sz="1800" b="1">
                    <a:solidFill>
                      <a:srgbClr val="FF5F49"/>
                    </a:solidFill>
                    <a:latin typeface="DengXian"/>
                    <a:ea typeface="DengXian"/>
                    <a:cs typeface="DengXian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'Chart Data'!$A$2:$A$3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'Chart Data'!$B$2:$B$3</c:f>
              <c:numCache>
                <c:formatCode>0.00%</c:formatCode>
                <c:ptCount val="2"/>
                <c:pt idx="0">
                  <c:v>0.0408554973388</c:v>
                </c:pt>
                <c:pt idx="1">
                  <c:v>0.034773791349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EB-4392-83A4-CD906D036D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4763">
            <a:solidFill>
              <a:srgbClr val="CCD7EE"/>
            </a:solidFill>
          </a:ln>
        </c:spPr>
        <c:txPr>
          <a:bodyPr anchorCtr="1"/>
          <a:lstStyle/>
          <a:p>
            <a:pPr>
              <a:defRPr sz="165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7.0000000000000007E-2"/>
          <c:min val="0"/>
        </c:scaling>
        <c:delete val="0"/>
        <c:axPos val="l"/>
        <c:majorGridlines>
          <c:spPr>
            <a:ln w="5715">
              <a:solidFill>
                <a:srgbClr val="CCD7EE"/>
              </a:solidFill>
            </a:ln>
          </c:spPr>
        </c:majorGridlines>
        <c:numFmt formatCode="0.00%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35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endParaRPr lang="zh-CN"/>
          </a:p>
        </c:txPr>
        <c:crossAx val="48650112"/>
        <c:crosses val="autoZero"/>
        <c:crossBetween val="between"/>
        <c:majorUnit val="0.02"/>
      </c:valAx>
      <c:spPr>
        <a:solidFill>
          <a:srgbClr val="F3F2E8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3F2E8"/>
    </a:solidFill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gov11_notesSlide1.xml.rels><?xml version='1.0' encoding='UTF-8' standalone='yes'?>
<Relationships xmlns="http://schemas.openxmlformats.org/package/2006/relationships"><Relationship Type="http://schemas.openxmlformats.org/officeDocument/2006/relationships/slide" Target="../slides/slide1.xml" Id="R2955033134054927"/><Relationship Type="http://schemas.openxmlformats.org/officeDocument/2006/relationships/notesMaster" Target="../notesMasters/notesMaster1.xml" Id="R2fb8d894d14f49c6"/></Relationships>
</file>

<file path=ppt/notesSlides/_rels/gov11_notesSlide2.xml.rels><?xml version='1.0' encoding='UTF-8' standalone='yes'?>
<Relationships xmlns="http://schemas.openxmlformats.org/package/2006/relationships"><Relationship Type="http://schemas.openxmlformats.org/officeDocument/2006/relationships/slide" Target="../slides/slide2.xml" Id="R281cc246f44a4f2a"/><Relationship Type="http://schemas.openxmlformats.org/officeDocument/2006/relationships/notesMaster" Target="../notesMasters/notesMaster1.xml" Id="R48238a1211324279"/></Relationships>
</file>

<file path=ppt/notesSlides/_rels/gov11_notesSlide3.xml.rels><?xml version='1.0' encoding='UTF-8' standalone='yes'?>
<Relationships xmlns="http://schemas.openxmlformats.org/package/2006/relationships"><Relationship Type="http://schemas.openxmlformats.org/officeDocument/2006/relationships/slide" Target="../slides/slide3.xml" Id="R659e499a88384031"/><Relationship Type="http://schemas.openxmlformats.org/officeDocument/2006/relationships/notesMaster" Target="../notesMasters/notesMaster1.xml" Id="R0408a4eb85f34816"/></Relationships>
</file>

<file path=ppt/notesSlides/_rels/gov11_notesSlide4.xml.rels><?xml version='1.0' encoding='UTF-8' standalone='yes'?>
<Relationships xmlns="http://schemas.openxmlformats.org/package/2006/relationships"><Relationship Type="http://schemas.openxmlformats.org/officeDocument/2006/relationships/slide" Target="../slides/slide6.xml" Id="Rf0215be75d2249e1"/><Relationship Type="http://schemas.openxmlformats.org/officeDocument/2006/relationships/notesMaster" Target="../notesMasters/notesMaster1.xml" Id="Rbd7221e8f2a4466f"/></Relationships>
</file>

<file path=ppt/notesSlides/_rels/gov11_notesSlide8.xml.rels><?xml version='1.0' encoding='UTF-8' standalone='yes'?>
<Relationships xmlns="http://schemas.openxmlformats.org/package/2006/relationships"><Relationship Type="http://schemas.openxmlformats.org/officeDocument/2006/relationships/slide" Target="../slides/slide11.xml" Id="R6e3b6faf385e4e60"/><Relationship Type="http://schemas.openxmlformats.org/officeDocument/2006/relationships/notesMaster" Target="../notesMasters/notesMaster1.xml" Id="Rce5539b737974786"/></Relationships>
</file>

<file path=ppt/notesSlides/_rels/gov11_notesSlide11.xml.rels><?xml version='1.0' encoding='UTF-8' standalone='yes'?>
<Relationships xmlns="http://schemas.openxmlformats.org/package/2006/relationships"><Relationship Type="http://schemas.openxmlformats.org/officeDocument/2006/relationships/slide" Target="../slides/slide15.xml" Id="R45c6d328947340bb"/><Relationship Type="http://schemas.openxmlformats.org/officeDocument/2006/relationships/notesMaster" Target="../notesMasters/notesMaster1.xml" Id="R86a1b5b04bbf4eca"/></Relationships>
</file>

<file path=ppt/notesSlides/_rels/gov11_notesSlide12.xml.rels><?xml version='1.0' encoding='UTF-8' standalone='yes'?>
<Relationships xmlns="http://schemas.openxmlformats.org/package/2006/relationships"><Relationship Type="http://schemas.openxmlformats.org/officeDocument/2006/relationships/slide" Target="../slides/slide17.xml" Id="Recb92065a2144450"/><Relationship Type="http://schemas.openxmlformats.org/officeDocument/2006/relationships/notesMaster" Target="../notesMasters/notesMaster1.xml" Id="R7cd70242bce449ce"/></Relationships>
</file>

<file path=ppt/notesSlides/_rels/gov11_notesSlide13.xml.rels><?xml version='1.0' encoding='UTF-8' standalone='yes'?>
<Relationships xmlns="http://schemas.openxmlformats.org/package/2006/relationships"><Relationship Type="http://schemas.openxmlformats.org/officeDocument/2006/relationships/slide" Target="../slides/slide16.xml" Id="Rec96b0c814f54737"/><Relationship Type="http://schemas.openxmlformats.org/officeDocument/2006/relationships/notesMaster" Target="../notesMasters/notesMaster1.xml" Id="R1fb747e7eaf04f4b"/></Relationships>
</file>

<file path=ppt/notesSlides/_rels/gov11_notesSlide14.xml.rels><?xml version='1.0' encoding='UTF-8' standalone='yes'?>
<Relationships xmlns="http://schemas.openxmlformats.org/package/2006/relationships"><Relationship Type="http://schemas.openxmlformats.org/officeDocument/2006/relationships/slide" Target="../slides/slide26.xml" Id="Rbdbbe977a4694db7"/><Relationship Type="http://schemas.openxmlformats.org/officeDocument/2006/relationships/notesMaster" Target="../notesMasters/notesMaster1.xml" Id="Ra797c5deccb64266"/></Relationships>
</file>

<file path=ppt/notesSlides/_rels/gov11_notesSlide15.xml.rels><?xml version='1.0' encoding='UTF-8' standalone='yes'?>
<Relationships xmlns="http://schemas.openxmlformats.org/package/2006/relationships"><Relationship Type="http://schemas.openxmlformats.org/officeDocument/2006/relationships/slide" Target="../slides/slide27.xml" Id="R6d17d65c15bd4618"/><Relationship Type="http://schemas.openxmlformats.org/officeDocument/2006/relationships/notesMaster" Target="../notesMasters/notesMaster1.xml" Id="Rbad958776c20450d"/></Relationships>
</file>

<file path=ppt/notesSlides/_rels/gov11_notesSlide18.xml.rels><?xml version='1.0' encoding='UTF-8' standalone='yes'?>
<Relationships xmlns="http://schemas.openxmlformats.org/package/2006/relationships"><Relationship Type="http://schemas.openxmlformats.org/officeDocument/2006/relationships/slide" Target="../slides/slide28.xml" Id="R5811223bf26a49e7"/><Relationship Type="http://schemas.openxmlformats.org/officeDocument/2006/relationships/notesMaster" Target="../notesMasters/notesMaster1.xml" Id="R18f648609c9349b6"/></Relationships>
</file>

<file path=ppt/notesSlides/_rels/gov11_notesSlide19.xml.rels><?xml version='1.0' encoding='UTF-8' standalone='yes'?>
<Relationships xmlns="http://schemas.openxmlformats.org/package/2006/relationships"><Relationship Type="http://schemas.openxmlformats.org/officeDocument/2006/relationships/slide" Target="../slides/slide29.xml" Id="R88239ea919744db5"/><Relationship Type="http://schemas.openxmlformats.org/officeDocument/2006/relationships/notesMaster" Target="../notesMasters/notesMaster1.xml" Id="Rd59affd9d8c24bc5"/></Relationships>
</file>

<file path=ppt/notesSlides/_rels/gov11_notesSlide20.xml.rels><?xml version='1.0' encoding='UTF-8' standalone='yes'?>
<Relationships xmlns="http://schemas.openxmlformats.org/package/2006/relationships"><Relationship Type="http://schemas.openxmlformats.org/officeDocument/2006/relationships/slide" Target="../slides/slide30.xml" Id="R1e87554d736b4605"/><Relationship Type="http://schemas.openxmlformats.org/officeDocument/2006/relationships/notesMaster" Target="../notesMasters/notesMaster1.xml" Id="R5721f42722e0406f"/></Relationships>
</file>

<file path=ppt/notesSlides/_rels/gov11_notesSlide21.xml.rels><?xml version='1.0' encoding='UTF-8' standalone='yes'?>
<Relationships xmlns="http://schemas.openxmlformats.org/package/2006/relationships"><Relationship Type="http://schemas.openxmlformats.org/officeDocument/2006/relationships/slide" Target="../slides/slide32.xml" Id="R174f074524624f6f"/><Relationship Type="http://schemas.openxmlformats.org/officeDocument/2006/relationships/notesMaster" Target="../notesMasters/notesMaster1.xml" Id="Re670104d26f24d94"/></Relationships>
</file>

<file path=ppt/notesSlides/_rels/gov11_notesSlide22.xml.rels><?xml version='1.0' encoding='UTF-8' standalone='yes'?>
<Relationships xmlns="http://schemas.openxmlformats.org/package/2006/relationships"><Relationship Type="http://schemas.openxmlformats.org/officeDocument/2006/relationships/slide" Target="../slides/slide33.xml" Id="R451ea01571074728"/><Relationship Type="http://schemas.openxmlformats.org/officeDocument/2006/relationships/notesMaster" Target="../notesMasters/notesMaster1.xml" Id="R54864e84596d4cc7"/></Relationships>
</file>

<file path=ppt/notesSlides/_rels/gov11_notesSlide23.xml.rels><?xml version='1.0' encoding='UTF-8' standalone='yes'?>
<Relationships xmlns="http://schemas.openxmlformats.org/package/2006/relationships"><Relationship Type="http://schemas.openxmlformats.org/officeDocument/2006/relationships/slide" Target="../slides/slide20.xml" Id="Rc03cf50147f2400e"/><Relationship Type="http://schemas.openxmlformats.org/officeDocument/2006/relationships/notesMaster" Target="../notesMasters/notesMaster1.xml" Id="R48430125c7a24950"/></Relationships>
</file>

<file path=ppt/notesSlides/_rels/gov11_notesSlide24.xml.rels><?xml version='1.0' encoding='UTF-8' standalone='yes'?>
<Relationships xmlns="http://schemas.openxmlformats.org/package/2006/relationships"><Relationship Type="http://schemas.openxmlformats.org/officeDocument/2006/relationships/slide" Target="../slides/slide23.xml" Id="Rba3045991f5d4046"/><Relationship Type="http://schemas.openxmlformats.org/officeDocument/2006/relationships/notesMaster" Target="../notesMasters/notesMaster1.xml" Id="R0e0dddbff4f447ef"/></Relationships>
</file>

<file path=ppt/notesSlides/_rels/gov12_notesSlide5.xml.rels><?xml version='1.0' encoding='UTF-8' standalone='yes'?>
<Relationships xmlns="http://schemas.openxmlformats.org/package/2006/relationships"><Relationship Type="http://schemas.openxmlformats.org/officeDocument/2006/relationships/slide" Target="../slides/slide8.xml" Id="R323369ebdbbf4b58"/><Relationship Type="http://schemas.openxmlformats.org/officeDocument/2006/relationships/notesMaster" Target="../notesMasters/notesMaster1.xml" Id="Rcd0f80148dc34d0b"/></Relationships>
</file>

<file path=ppt/notesSlides/_rels/gov12_notesSlide6.xml.rels><?xml version='1.0' encoding='UTF-8' standalone='yes'?>
<Relationships xmlns="http://schemas.openxmlformats.org/package/2006/relationships"><Relationship Type="http://schemas.openxmlformats.org/officeDocument/2006/relationships/slide" Target="../slides/slide9.xml" Id="R2a66ad6766ae4b2b"/><Relationship Type="http://schemas.openxmlformats.org/officeDocument/2006/relationships/notesMaster" Target="../notesMasters/notesMaster1.xml" Id="R565007c09541499f"/></Relationships>
</file>

<file path=ppt/notesSlides/_rels/gov12_notesSlide7.xml.rels><?xml version='1.0' encoding='UTF-8' standalone='yes'?>
<Relationships xmlns="http://schemas.openxmlformats.org/package/2006/relationships"><Relationship Type="http://schemas.openxmlformats.org/officeDocument/2006/relationships/slide" Target="../slides/slide10.xml" Id="Raba5e2a4da7043d8"/><Relationship Type="http://schemas.openxmlformats.org/officeDocument/2006/relationships/notesMaster" Target="../notesMasters/notesMaster1.xml" Id="R22395a1e211f4dae"/></Relationships>
</file>

<file path=ppt/notesSlides/_rels/gov12_notesSlide9.xml.rels><?xml version='1.0' encoding='UTF-8' standalone='yes'?>
<Relationships xmlns="http://schemas.openxmlformats.org/package/2006/relationships"><Relationship Type="http://schemas.openxmlformats.org/officeDocument/2006/relationships/slide" Target="../slides/slide13.xml" Id="R0930c85d68584970"/><Relationship Type="http://schemas.openxmlformats.org/officeDocument/2006/relationships/notesMaster" Target="../notesMasters/notesMaster1.xml" Id="R8edbae80a0ee4445"/></Relationships>
</file>

<file path=ppt/notesSlides/_rels/gov12_notesSlide10.xml.rels><?xml version='1.0' encoding='UTF-8' standalone='yes'?>
<Relationships xmlns="http://schemas.openxmlformats.org/package/2006/relationships"><Relationship Type="http://schemas.openxmlformats.org/officeDocument/2006/relationships/slide" Target="../slides/slide14.xml" Id="Rcbb19e29e2854f9a"/><Relationship Type="http://schemas.openxmlformats.org/officeDocument/2006/relationships/notesMaster" Target="../notesMasters/notesMaster1.xml" Id="Ra768f86d1ade4937"/></Relationships>
</file>

<file path=ppt/notesSlides/_rels/gov12_notesSlide16.xml.rels><?xml version='1.0' encoding='UTF-8' standalone='yes'?>
<Relationships xmlns="http://schemas.openxmlformats.org/package/2006/relationships"><Relationship Type="http://schemas.openxmlformats.org/officeDocument/2006/relationships/slide" Target="../slides/slide31.xml" Id="Rbb327eaa2df142cf"/><Relationship Type="http://schemas.openxmlformats.org/officeDocument/2006/relationships/notesMaster" Target="../notesMasters/notesMaster1.xml" Id="Ra25d4e64c5f14df1"/></Relationships>
</file>

<file path=ppt/notesSlides/_rels/gov12_notesSlide17.xml.rels><?xml version='1.0' encoding='UTF-8' standalone='yes'?>
<Relationships xmlns="http://schemas.openxmlformats.org/package/2006/relationships"><Relationship Type="http://schemas.openxmlformats.org/officeDocument/2006/relationships/slide" Target="../slides/slide12.xml" Id="R632f38112fda4b24"/><Relationship Type="http://schemas.openxmlformats.org/officeDocument/2006/relationships/notesMaster" Target="../notesMasters/notesMaster1.xml" Id="Rd743a8ee78d34133"/></Relationships>
</file>

<file path=ppt/notesSlides/gov11_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报告介绍创新集群识别与GII分项指标对标研究。使用既定A2数据版本，围绕数据来源、地址定位、贡献分配、空间聚类和两年结果展开。主报告13页，技术附录9页，结果2页。研究对象以现有八国数据与香港补充为基础，不将其表述为全球完整复现或官方认可成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明确三类数据、年度窗口和记录身份。2. 解析原地址，依据可用字段取得候选坐标并核验。3. 分配文献贡献，形成加权DBSCAN集群并执行指定合并。4. 对照集群范围和同年Top10分项指标。当前为八国及香港地址补充的研究对标，不是完整全球复现。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采集事实与本地处理分开。PCT原表含“链接到incoPat”，核实为年度XLSX导出。原平台完整查询没有找到，因此不推定它按什么技术领域、法律状态或年份下载。</a:t>
            </a:r>
          </a:p>
          <a:p xmlns:a="http://schemas.openxmlformats.org/drawingml/2006/main">
            <a:r>
              <a:t>WoS法国爬虫以AD=(France) AND DOP=日期范围 AND DT=(Article) NOT SU=(40项Research Areas)查询，按结果位置分批导出Full Record。Full Record是完整元数据，非全文。SU命中排除表中任一项即被查询排除，不能仅说“删除人文社科”而不列词表。意大利历史日志支持类似查询，不证明全部国家每批均相同。英国有下载后本地筛选证据。下载后按Web of Science Index含SCI-EXPANDED筛科学引文索引扩展版。国家为作者地址而不是作者国籍。</a:t>
            </a:r>
          </a:p>
          <a:p xmlns:a="http://schemas.openxmlformats.org/drawingml/2006/main">
            <a:r>
              <a:t>VC只核实接收两份PitchBook格式的交易CSV及独立投资者表，不知道原平台完整检索条件。两源合并与资格筛选另见第二/三步。</a:t>
            </a:r>
            <a:endParaRPr/>
          </a:p>
          <a:p xmlns:a="http://schemas.openxmlformats.org/drawingml/2006/main">
            <a:r>
              <a:t>来源：配套资料/采集来源核查/第一步_来源与实际检索条件.txt；安全摘录/01_wosspider_fr.py.txt第386—405行；来源清单.json。40项和16类使用不同字段，完整英文名单在本页链接。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来源与可核实采集示例分开表述。WoS法国已核检索式字段为AD=地址国家France、DOP=日期、DT=Article、NOT SU=40项Research Areas。SCIE指Science Citation Index Expanded索引，本地导出整理后筛选。40项采集研究领域与后续16项WoS Categories研究筛选不同。PCT与VC本页只说明已收到的文件来源和字段，不据现存文件反推原平台完整检索条件。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本页分别给出GII2025和GII2026的去重入口，不是最终纳入量或入簇数量。</a:t>
            </a:r>
          </a:p>
          <a:p xmlns:a="http://schemas.openxmlformats.org/drawingml/2006/main">
            <a:r>
              <a:t>PCT按国际公布年份，窗口分别2020—2024、2021—2025；WoS按发表年，VC按合并母库保留的交易日期年份，分别2019—2023、2020—2024。两年窗口重叠，不能相加。</a:t>
            </a:r>
          </a:p>
          <a:p xmlns:a="http://schemas.openxmlformats.org/drawingml/2006/main">
            <a:r>
              <a:t>PCT已先在每个国家以WO基础公布号唯一化，再做八国并集：2025为1,172,139→1,136,020，减少36,119份跨国副本；2026为1,174,265→1,137,359，减少36,906。WO种类码的去除只是身份标准化，不等于删除该公布类型。</a:t>
            </a:r>
            <a:endParaRPr/>
          </a:p>
          <a:p xmlns:a="http://schemas.openxmlformats.org/drawingml/2006/main">
            <a:r>
              <a:t>WoS已先在各国以UT去重，再做八国并集：2025为7,097,887→6,074,600，减少1,023,287份额外国家副本；2026为7,408,349→6,377,474，减少1,030,875。对应多个国家共享的独立论文分别834,329和835,986篇，不是表中副本数。香港候选UT已包含在中国及八国并集中，不另增加论文计数。地址关系仍保留。</a:t>
            </a:r>
          </a:p>
          <a:p xmlns:a="http://schemas.openxmlformats.org/drawingml/2006/main">
            <a:r>
              <a:t>VC两源在全时段先按DealID合并。为保证与下一步输入一致，本页以合并母库保留的DealDate年份给交易归窗，再将source_row_count作为来源出现次数相加。2025为1,430,141次→1,047,270笔，减少382,871次；2026为1,476,388次→1,104,216笔，减少372,172次。该来源数不是分别依照两份原始CSV中可能冲突的日期独立限窗后的物理行数。缺交易编号记录不靠公司名强行合并；同公司不同DealID分别保留。这里尚未做VC资格筛选。</a:t>
            </a:r>
          </a:p>
          <a:p xmlns:a="http://schemas.openxmlformats.org/drawingml/2006/main">
            <a:r>
              <a:t>只读核查：PCT compact_slide_data.json，WoS ut_overlap_recheck.json；VC本次只读查询VC_完整去重数据库.sqlite的deals表。SQL、输入文件指纹、逐年VC汇总与六行算术核对见evidence/第二步_两年去重明细.html和step2_data.json。</a:t>
            </a:r>
          </a:p>
          <a:p xmlns:a="http://schemas.openxmlformats.org/drawingml/2006/main">
            <a:r>
              <a:t>本次只改物理第4页的正文和备注，不改变任何坐标、权重、筛选规则、聚类或其他页结果。</a:t>
            </a:r>
          </a:p>
          <a:p xmlns:a="http://schemas.openxmlformats.org/drawingml/2006/main">
            <a:r>
              <a:t>本页将记录去重与最终输入核对合并展示。最终纳入分别来自原第6页，保持原数据不变。PCT最终输入包括后续地址可计分检查，VC纳入仍含缺坐标交易。WoS16类是探索筛选，不是官方指定排除。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T/WoS按指定入口中的非空(country,address_key)去重。分母为全部键，分子为至少一次地址出现具有有限、范围合法经纬度的键。经度范围[-180,180]，纬度[-90,90]。这只能证明存在可用数值，不认证门牌位置。WoS含HK且在额外16类筛选前，不能拿它作为A2最终地址分母。</a:t>
            </a:r>
          </a:p>
          <a:p xmlns:a="http://schemas.openxmlformats.org/drawingml/2006/main">
            <a:r>
              <a:t>2025：PCT 515,091/516,431=99.74%；WoS 5,969,739/5,979,389=99.84%；VC 240,147/250,178=95.99%。2026对应489,599/490,953，6,197,346/6,227,781，244,764/254,467。</a:t>
            </a:r>
          </a:p>
          <a:p xmlns:a="http://schemas.openxmlformats.org/drawingml/2006/main">
            <a:r>
              <a:t>VC按接受DealID统计，分子与冻结坐标输入核对；缺坐标仍留在分母。同城市多笔交易各计一笔。两年VC冻结数组已另做有限值和经纬度范围断言，但这不是实体真值检验。</a:t>
            </a:r>
            <a:endParaRPr/>
          </a:p>
          <a:p xmlns:a="http://schemas.openxmlformats.org/drawingml/2006/main">
            <a:r>
              <a:t>网络位置核验查询国家、城市、邮编、机构和校区，仅覆盖对应疑难批次。覆盖率不等于准确率。</a:t>
            </a:r>
          </a:p>
          <a:p xmlns:a="http://schemas.openxmlformats.org/drawingml/2006/main">
            <a:r>
              <a:t>来源：配套资料/统计/slide_data.json、坐标流程与核算；evidence/index.html#geocoverage。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页简述的是有效数值坐标的覆盖率，不是准确率。PCT与WoS按国家+地址键去重，至少一次经纬度非空、有限且落在合法数值范围即视为覆盖。不能说所有原始出现次数均验证成功。WoS分母5979389是额外16类排除前、基础库加香港的国家地址键，分子5969739。采用交易口径VC为250178，其中240147有坐标。两年与所有分母说明见本页链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本页限于基础地址库的坐标可用覆盖。它不等于当前A2全部文献的精确定位率或最终入簇率。三个分母来自各自阶段：PCT基础重放地址，WoS额外16类筛选前含HK的国家地址键，VC接受交易。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放映进入本页自动播放嵌入MP4。先扫描邻域，满足密度阈值的点成为核心；只由核心继续扩展队列，边界点附着但不继续扩展。</a:t>
            </a:r>
          </a:p>
          <a:p xmlns:a="http://schemas.openxmlformats.org/drawingml/2006/main">
            <a:r>
              <a:t>视频来自用户原HTML的教学算法：seed=7，eps=30像素，MinPts=4，87个模拟点、91个事件，最终3簇、13个噪声点。视频只解释连接机制，不能当作真实地理数据或4500阈值计算。</a:t>
            </a:r>
          </a:p>
          <a:p xmlns:a="http://schemas.openxmlformats.org/drawingml/2006/main">
            <a:r>
              <a:t>研究冻结A2采用球面15km邻域，累计PCT S+WoS S至少4500判核心。原生簇2025年197个、2026年201个，VC在成簇之后归属。本地S密度尚未证明等价于WIPO全球总量平衡后的人员地址密度。</a:t>
            </a:r>
            <a:endParaRPr/>
          </a:p>
          <a:p xmlns:a="http://schemas.openxmlformats.org/drawingml/2006/main">
            <a:r>
              <a:t>来源：配套资料/演示视频/DBSCAN_连接过程_教学示意_兼容版.mp4及原HTML；配套资料/冻结模型重算/kernel.py和冻结模型数组。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七步每件专利或每篇论文分到地址的份额，是本页参与累计的权重，原代码记作S。同一地图位置可能承载很多地址与文献份额，所以肉眼数点不能判断是否达到4,500。动画为了讲解连接机制使用模拟点计数，本地实算采用15km内PCT+WoS份额和。保留视频原媒体和自动播放时间线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本页说明：区分官方合并条件、历史案例与本地情景</a:t>
            </a:r>
          </a:p>
          <a:p xmlns:a="http://schemas.openxmlformats.org/drawingml/2006/main">
            <a:r>
              <a:t>建议讲述：约80秒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官方2025附录的后续合并同时看边缘接近与合作关系，约3—5km只是其中一个条件，还需作者/发明人合作强于同其他簇及非簇点的关系，不是全域自动5km合并。2024脚注点名Worcester与Boston–Cambridge、Irvine与Los Angeles，构成历史先例，不能直接认证当前本地组件或跨年关系。上海—苏州属于用户指定情景，已核查条目没有点名支持。</a:t>
            </a:r>
          </a:p>
          <a:p xmlns:a="http://schemas.openxmlformats.org/drawingml/2006/main">
            <a:r>
              <a:t>当前A2每年固定三组。2025上海苏州007+020、波士顿055+062、洛杉矶053+074，前缀F4-2025。2026分别006+021、060+065、058+078，前缀F4-2026。原核心/边界/噪声保持不变，合并层单独保存。尚未完整验证当前组件的官方合作条件。</a:t>
            </a:r>
          </a:p>
          <a:p xmlns:a="http://schemas.openxmlformats.org/drawingml/2006/main">
            <a:r>
              <a:t>2026官方方法论现已可以读取。其VC核心点15 km规则与2025文字存在区别，详见本轮方法论核对说明。</a:t>
            </a:r>
          </a:p>
          <a:p xmlns:a="http://schemas.openxmlformats.org/drawingml/2006/main">
            <a:r>
              <a:t>来源：https://www.wipo.int/web-publications/global-innovation-index-2025/en/appendix-iv-global-innovation-index-innovation-cluster-methodology.html；https://www.wipo.int/web-publications/global-innovation-index-2024/en/appendix-iv-global-innovation-index-science-and-technology-cluster-methodology.html；https://www.wipo.int/web-publications/global-innovation-index-2026/en/appendix-iv-global-innovation-index-innovation-cluster-methodology.html；随包合并依据与实施说明。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汇报口径：将官方允许有条件合并、官方2024历史例子和本地指定配对三层依据分开。上海—苏州仅标为研究情景，不把官方的概括性方法写成对本地配对的认证。三个配对尚未全部复核距离与合作条件。本报告不修改这些配对或现有数值。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保持原本三组指定合并及全部指标不变。这里说明本地合并操作是对指定本地簇分量取成员并集，并按已保存原贡献归并，未根据目标分数扩大或删减。并集防止重复成员。官方2024例子是命名配对的文献参考，不证明本地具体对应已经满足官方条件。当前本地配对不等同于全局5km自动合并。另明确上游s05_apply Correction B曾将落在官方几何内的位置陆地资格置1，这不移动坐标但影响输入资格。故末端不按官方多边形划定成员，不等于全流程没有官方空间信息依赖。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比较对象是GII2025的Shenzhen–Hong Kong–Guangzhou完整集群，不是深圳行政市界。珊瑚色为官方公开MultiPolygon，完整保留其内部洞；蓝色为本地核心坐标桶，青色为边界桶。</a:t>
            </a:r>
          </a:p>
          <a:p xmlns:a="http://schemas.openxmlformats.org/drawingml/2006/main">
            <a:r>
              <a:t>当前A2有5974个成员坐标桶，其中5323核心、651边界；5935点在官方显示轮廓内，39点在外，其中2核心、37边界。这里的点数不是论文/专利件数或独立地址数。当前本地未生成计分多边形，按成员标签汇总贡献；官方轮廓只作空间诊断，不据此删点。</a:t>
            </a:r>
          </a:p>
          <a:p xmlns:a="http://schemas.openxmlformats.org/drawingml/2006/main">
            <a:r>
              <a:t>深港广在原生层与指定合并层完全相同，不属于上海苏州、波士顿、洛杉矶三组合并。2026本地成员5564桶、4976核心、588边界，本图仅展示2025，未用2025边界冒充2026官方边界。</a:t>
            </a:r>
            <a:endParaRPr/>
          </a:p>
          <a:p xmlns:a="http://schemas.openxmlformats.org/drawingml/2006/main">
            <a:r>
              <a:t>来源：配套资料/地图证据/shenzhen_overlay_data.json及官方原几何；官方Flourish既存快照 https://public.flourish.studio/visualisation/24727466/embed。底图©OpenStreetMap contributors。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同坐标的多条记录汇总到一个位置，因此39个轮廓外成员位置不是39篇论文或39件专利，也不能用其比例当准确率。当前本地成员与官方展示轮廓是不同对象，不能直接由地图形状差异推出分数差异。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原料为Article与SCIE，不先把所有人文社科一律删完后就视作本次规则。2025额外组合筛选前6074600篇、后5852243篇，排除222357篇；2026前6377474、后6138505，排除238969。</a:t>
            </a:r>
          </a:p>
          <a:p xmlns:a="http://schemas.openxmlformats.org/drawingml/2006/main">
            <a:r>
              <a:t>规则：S2前六类任一精确类别命中即排除；否则仅在类别集合非空且所有类别属于S3全16类时排除。并非在后10类命中任一类便排除。跨国同一UT保留的依据为任一来源通过。</a:t>
            </a:r>
          </a:p>
          <a:p xmlns:a="http://schemas.openxmlformats.org/drawingml/2006/main">
            <a:r>
              <a:t>完整英文类别：Development Studies; Environmental Studies; Social Sciences, Mathematical Methods; Medical Ethics; Operations Research &amp; Management Science; Transportation; Health Policy &amp; Services; Gerontology; Psychiatry; Sport Sciences; Substance Abuse; Nursing; Rehabilitation; Public, Environmental &amp; Occupational Health; Health Care Sciences &amp; Services; Behavioral Sciences。</a:t>
            </a:r>
            <a:endParaRPr/>
          </a:p>
          <a:p xmlns:a="http://schemas.openxmlformats.org/drawingml/2006/main">
            <a:r>
              <a:t>研究目的为探索本地学科口径与官方统计的差异。先前177种诊断设置及2个组合、8个来源重放候选中按最大偏差选择，因此具有结果导向选择性。不得把两年同规则表述为独立验证，不得称WIPO官方16类表。正式推断需预先登记或外样本验证。原始数据没有被覆盖，链接保留筛除规则和明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VC 的计数单位是交易事件，母表按 DealID 合并，不按公司数或投资者人数计数。2025 年窗口输入为 1,047,270 笔，Completed 后为 1,030,838 笔，本地融资候选为 271,842 笔，最终接受及代表计数为 250,178 笔。2026 年相应为 1,104,216、1,084,746、277,058 笔；goTenna 的已采用事件年调整使一笔移出窗口，候选变为 277,057 笔，最终为 254,467 笔。</a:t>
            </a:r>
          </a:p>
          <a:p xmlns:a="http://schemas.openxmlformats.org/drawingml/2006/main">
            <a:r>
              <a:t>候选依据 DealClass 和三个 DealType 字段形成。主类型为明确的天使、种子、早期、后期等融资阶段且无冲突标志时常规接受；次级交易、债务、退出或类型不明等情形进入进一步判断。2025 年候选后未计入的 21,664 笔，分为待核 21,656、加速器计划资助 5、纯债务 2、同事件非代表计数 1。2026 年对应为 22,590＝22,584＋4＋1＋1。待核表示证据不足或冲突，不能统称无效交易。</a:t>
            </a:r>
          </a:p>
          <a:p xmlns:a="http://schemas.openxmlformats.org/drawingml/2006/main">
            <a:r>
              <a:t>ImmuneOnco 的两个 DealID 据公开招股书按一个经济事件计数，原记录均保留；这是已声明的研究判断，不是供应商认证的别名，也不代表全库跨 ID 重复已清除。当前另有两笔 2019 年股权众筹的正向接受覆盖。两年使用同一本地规则，但未逐笔核实全部投资者关系与官方资格。交易接受、是否有坐标、是否落在最近本地核心点 15 km 内分别核算；缺坐标不取消融资接受资格。</a:t>
            </a:r>
            <a:endParaRPr/>
          </a:p>
          <a:p xmlns:a="http://schemas.openxmlformats.org/drawingml/2006/main">
            <a:r>
              <a:t>来源：配套资料/本轮核查/vc_review/vc_selection_review.txt、vc_category_recheck.json；对应规则版本为 20260930-financing-evidence-v1。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比较两年伦敦的本地成员与官方公开展示轮廓，两张图使用同一地理范围，并完整保留全部本地成员。蓝点位于轮廓内，珊瑚色点位于轮廓外，大点是核心点，小点是边界点。每个点表示一个聚合坐标桶，可能承载多条记录及其份额，不能当作一篇论文或一件专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当前A2结果中，2025年伦敦有5,926个成员桶，包括4,680个核心、1,246个边界，其中751桶在轮廓外。2026年有5,379个成员桶，包括4,193个核心、1,186个边界，轮廓外677桶。两年均为原生本地簇，没有通过指定合并扩大伦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轮廓保留原始孔洞，2025年一处，2026年没有。内外判定包括轮廓边界，排除孔洞内部。图中仅叠加真实成员点，没有把点圈、凸包或包络当作本地计分边界。公开展示轮廓不能证明官方逐条计入哪些记录。本图只用于定位范围差异，未按轮廓删点，也未重跑仅PCT的聚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来源：当前author_degree_A2_01冻结模型。叠图数据见evidence/london/london_overlay_data.json。官方地图存档：https://public.flourish.studio/visualisation/24727466/embed（2025）。https://flo.uri.sh/visualisation/29957871/embed?auto=1（2026）。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将同一批本地伦敦成员的贡献按官方展示轮廓拆为内外两部分。PCT、WoS的单位是分摊后的份额当量，VC的单位是通过资格筛选并归属本地簇的交易事件。VC依据独立交易坐标分类，不能从论文或专利的点桶反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2025年PCT总量8,150.43，官方对照6,981.28。轮廓内为6,878.63，轮廓外1,271.80，占本地15.60%。2026年总量8,388.46，官方7,359.94，轮廓内7,189.50，轮廓外1,198.96，占14.29%。仅用轮廓内份额对照官方总量，算术差为−1.47%和−2.32%。这说明空间成员差异值得优先核查，但没有证明外围记录无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两年轮廓外WoS分别为4,379.34和4,316.48，约占本地7%。轮廓外VC分别284笔和252笔，轮廓内VC仍比官方多338笔和503笔，因此VC差异不能全部归于外围范围。我们没有采用这些内外拆分数替换当前簇，也没有按官方轮廓裁剪或调分。这些诊断不会改写任何原始记录。官方展示范围、来源窗口、交易资格与地址质量仍需分别核查，单凭总量接近不能宣布复现成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来源：配套资料/本轮核查/london_review/london_a2_audit.json中的两年metrics与当前冻结result。逐点权重及交易坐标见evidence/london/london_overlay_data.json。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回答的是，在当前坐标和权重保持不变时，WoS对伦敦外围核心点达到密度门槛是否必要。对每个当前成员，分别累加15公里内所有活跃输入点的PCT份额和WoS份额，两项合计达到4,500才满足核心密度条件。邻居可来自噪声点或其他簇，没有用英国边界或官方轮廓筛选邻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2025年轮廓外有99个核心点，2026年有93个。两年均没有PCT单项达到4,500的外围核心。其中6个和1个由WoS单项即可达到门槛，其余93个和92个必须将PCT与WoS共同累加。因此，当前外围核心均需要WoS参与，但绝大多数同时需要PCT，不能将它们说成只由论文形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是固定现有坐标、份额、活跃点与门槛的条件性拆分，尚未证明WoS爬取过多、重复计算或坐标错误。本次没有进行去除WoS后的PCT-only反事实重算。若实际去掉WoS，活跃点、核心连通和边界归属都可能改变，不能据此推算伦敦PCT会减少多少。当前S密度也尚未证明与官方全球平衡地址密度等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来源：当前author_degree_A2_01冻结input/model。公式见配套资料/冻结模型重算/kernel.py第74至89行。分类与数值见配套资料/本轮核查/london_review/london_a2_audit.json，完整邻域拆分见evidence/london/london_overlay_data.json。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证据：配套资料/本轮核查/pct_review/missing_wo_attribution.json、差额归因与方法说明.txt，以及evidence/说明补充.html#pct-filter。可计分地址国家占位组中，原件还可能同时包含未定位等其他地址，不能说整件所有地址均只有国家。原位置检查采用历史国家/陆地掩膜，失败不证明地址在海上或专利无效。差额互斥总和2025为39031，2026为41585。未按官方轮廓或DBSCAN噪声删样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build_author_degree_A2.py:20–22、90–101、128–129及author_degree_A2_01/{2025,2026}/result.json。完整门槛包括既有MULTIPLE_C1候选、全部字面作者/C1关系完整、全部全球C1地址槽在当前输入保留且旧权重1/A、无HK/canonical重叠、源证据哈希相符。保留旧权重指本轮未更新，不代表这些权重全部来自同一公式。实际应用可与原份额相同，因此应用篇数多于发生改变篇数。PCT20件来自adopted_person_fraction_scope.json中七批明示原件采用范围，两年同20件，71源单元与72原地址槽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本页合并原PCT、WoS、VC三张Top10表，保留全部10个集群的本地值、官方值和带符号相对差。数据未重算、未校准。伦敦PCT为+16.75%、WoS为+8.71%，VC最大差为上海—苏州+8.88%。这些差异仍明确可见。</a:t>
            </a:r>
          </a:p>
          <a:p xmlns:a="http://schemas.openxmlformats.org/drawingml/2006/main">
            <a:r>
              <a:t>各项本地值和官方值取原交接表，展示数值按原精度。Web数据表另给出按展示值计算的绝对差额，并保留来源。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1_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本页合并原PCT、WoS、VC三张Top10表，保留全部10个集群的本地值、官方值和带符号相对差。数据未重算、未校准。伦敦PCT为+13.97%、WoS为+10.26%，VC最大差为北京+8.69%。这些差异仍明确可见。</a:t>
            </a:r>
          </a:p>
          <a:p xmlns:a="http://schemas.openxmlformats.org/drawingml/2006/main">
            <a:r>
              <a:t>各项本地值和官方值取原交接表，展示数值按原精度。Web数据表另给出按展示值计算的绝对差额，并保留来源。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2_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真实论文：WOS:000447799400035，2019，Oxidation of n-hexane in the vicinity of the auto-ignition temperature。DOI：10.1016/j.fuel.2018.09.009。本例属于GII2025的2019—2023论文窗口。GII2026窗口为2020—2024，因此该论文不进入2026。</a:t>
            </a:r>
          </a:p>
          <a:p xmlns:a="http://schemas.openxmlformats.org/drawingml/2006/main">
            <a:r>
              <a:t>原C1：[Mevel, R.] Tsinghua Univ, Ctr Combust Energy, Beijing 100084, Peoples R China; [Mevel, R.] Tsinghua Univ, Dept Automot Engn, Beijing 100084, Peoples R China; [Rostand, F.; Lemarie, D.; Breyton, L.] Ecole Polytech Paris, F-91128 Palaiseau, France; [Shepherd, J. E.] CALTECH, Grad Aerosp Labs, 1200 E Calif Blvd, Pasadena, CA 91125 USA</a:t>
            </a:r>
          </a:p>
          <a:p xmlns:a="http://schemas.openxmlformats.org/drawingml/2006/main">
            <a:r>
              <a:t>原作者字段：Mevel, R.; Rostand, F.; Lemarie, D.; Breyton, L.; Shepherd, J. E.</a:t>
            </a:r>
          </a:p>
          <a:p xmlns:a="http://schemas.openxmlformats.org/drawingml/2006/main">
            <a:r>
              <a:t>原导出来源：{"path":"C:\\ShareAll\\wos_core_exports\\wos_origin_china\\20190101-20190131(58).csv","size_bytes":4061118,"sha256":"3505240cb8210f34b9f86a299caaa58d1edc181e2d76c2d008f5cc86affcd301","csv_record_1_based_including_header":977,"raw_fields":{"UT (Unique WOS ID)":"WOS:000447799400035","Authors":"Mével, R; Rostand, F; Lemarié, D; Breyton, L; Shepherd, JE","Author Full Names":"Mevel, R.; Rostand, F.; Lemarie, D.; Breyton, L.; Shepherd, J. E.","Addresses":"[Mevel, R.] Tsinghua Univ, Ctr Combust Energy, Beijing 100084, Peoples R China; [Mevel, R.] Tsinghua Univ, Dept Automot Engn, Beijing 100084, Peoples R China; [Rostand, F.; Lemarie, D.; Breyton, L.] Ecole Polytech Paris, F-91128 Palaiseau, France; [Shepherd, J. E.] CALTECH, Grad Aerosp Labs, 1200 E Calif Blvd, Pasadena, CA 91125 USA","Publication Year":"2019.0","Publication Date":"JAN 15","Document Type":"Article","Web of Science Index":"Science Citation Index Expanded (SCI-EXPANDED)","Research Areas":"Energy &amp; Fuels; Engineering","WoS Categories":"Energy &amp; Fuels; Engineering, Chemical","Source Title":"FUEL","ISSN":"0016-2361","eISSN":"1873-7153","Article Title":"Oxidation of n-hexane in the vicinity of the auto-ignition temperature","DOI":"10.1016/j.fuel.2018.09.009","DOI Link":"0.0","Early Access Date":"","Web of Science Record":"0.0"}}。统一源及原件检查见随包 wos_case_audit.json。A2 source_allocation记录第979行，decision第989行APPLY；旧replay的每地址0.25不是本例当前A2贡献。</a:t>
            </a:r>
          </a:p>
          <a:p xmlns:a="http://schemas.openxmlformats.org/drawingml/2006/main">
            <a:r>
              <a:t>4个地址的当前份额依次为1/10、1/10、3/5、1/5，合计1。Mevel关联两个中国地址，其个人1/5再等分；其他作者各关联一个地址。两个清华地址键不同，但最终均落冻结坐标点11383。</a:t>
            </a:r>
          </a:p>
          <a:p xmlns:a="http://schemas.openxmlformats.org/drawingml/2006/main">
            <a:r>
              <a:t>原地址按括号深度分块，组内姓名分号不拆地址。各国同UT合并为同一篇论文，同时保留作者与各地址的关系。每个地址保留独立键和来源指针，再按最终坐标汇总贡献。</a:t>
            </a:r>
          </a:p>
          <a:p xmlns:a="http://schemas.openxmlformats.org/drawingml/2006/main">
            <a:r>
              <a:t>4条merge_provenance均n_candidates=1、rule=single_candidate。清华两条方法为authoritative_photon_institution_ror，其他两条为historical_photon_wgs84_valid。法国和美国的历史点仍带REVIEW_MAPLIBRE状态，不声称已经逐址证明校址精度。</a:t>
            </a:r>
          </a:p>
          <a:p xmlns:a="http://schemas.openxmlformats.org/drawingml/2006/main">
            <a:r>
              <a:t>本研究地址处理采用当前A2实际实现。原地址和记录编号保留，查询线索由实际解析函数得到。ROR是机构名称与身份索引，GeoNames提供地名和邮编位置，Photon以OSM要素返回候选点，Postcodes.io只用于有原件支持的英国完整邮编修订子集。ROR本代码所取位置来自GeoNames，Photon与Nominatim同属OSM，来源标签个数不作为独立测量次数。</a:t>
            </a:r>
          </a:p>
          <a:p xmlns:a="http://schemas.openxmlformats.org/drawingml/2006/main">
            <a:r>
              <a:t>主要实现：C:/Users/admin/claude_work/unified/gaps/authoritative/scripts/libgeo.py、librod.py、a40_resolve.py、a41_photon_inst.py、a51_emit.py，以及C:/Users/admin/claude_work/unified/coords_v2/scripts/m10_merge.py。</a:t>
            </a:r>
          </a:p>
          <a:p xmlns:a="http://schemas.openxmlformats.org/drawingml/2006/main">
            <a:r>
              <a:t>数据库说明：ROR https://ror.readme.io/docs/rest-api；GeoNames https://www.geonames.org/export/zip/；Photon https://github.com/komoot/photon/blob/master/docs/api-v1.md；英国邮编 https://postcodes.io/docs/api/lookup-postcode/ 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2_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研究地址处理采用当前A2实际实现。原地址和记录编号保留，查询线索由实际解析函数得到。ROR是机构名称与身份索引，GeoNames提供地名和邮编位置，Photon以OSM要素返回候选点，Postcodes.io只用于有原件支持的英国完整邮编修订子集。ROR本代码所取位置来自GeoNames，Photon与Nominatim同属OSM，来源标签个数不作为独立测量次数。</a:t>
            </a:r>
          </a:p>
          <a:p xmlns:a="http://schemas.openxmlformats.org/drawingml/2006/main">
            <a:r>
              <a:t>主要实现：C:/Users/admin/claude_work/unified/gaps/authoritative/scripts/libgeo.py、librod.py、a40_resolve.py、a41_photon_inst.py、a51_emit.py，以及C:/Users/admin/claude_work/unified/coords_v2/scripts/m10_merge.py。</a:t>
            </a:r>
          </a:p>
          <a:p xmlns:a="http://schemas.openxmlformats.org/drawingml/2006/main">
            <a:r>
              <a:t>数据库说明：ROR https://ror.readme.io/docs/rest-api；GeoNames https://www.geonames.org/export/zip/；Photon https://github.com/komoot/photon/blob/master/docs/api-v1.md；英国邮编 https://postcodes.io/docs/api/lookup-postcode/ 。</a:t>
            </a:r>
            <a:endParaRPr/>
          </a:p>
          <a:p xmlns:a="http://schemas.openxmlformats.org/drawingml/2006/main">
            <a:r>
              <a:t>基于本地代码核查，不将公共接口文档中的新功能当作本批已执行功能。机构名规范只作用于匹配，不覆盖原地址。a40同时准备邮编、ROR、地名候选；a41只对有ROR与位置锚点的单元查询Photon。英国完整邮编是已采用修订子集，未概括为全库统一调用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2_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真实论文：WOS:000447799400035，2019，Oxidation of n-hexane in the vicinity of the auto-ignition temperature。DOI：10.1016/j.fuel.2018.09.009。本例属于GII2025的2019—2023论文窗口。GII2026窗口为2020—2024，因此该论文不进入2026。</a:t>
            </a:r>
          </a:p>
          <a:p xmlns:a="http://schemas.openxmlformats.org/drawingml/2006/main">
            <a:r>
              <a:t>原C1：[Mevel, R.] Tsinghua Univ, Ctr Combust Energy, Beijing 100084, Peoples R China; [Mevel, R.] Tsinghua Univ, Dept Automot Engn, Beijing 100084, Peoples R China; [Rostand, F.; Lemarie, D.; Breyton, L.] Ecole Polytech Paris, F-91128 Palaiseau, France; [Shepherd, J. E.] CALTECH, Grad Aerosp Labs, 1200 E Calif Blvd, Pasadena, CA 91125 USA</a:t>
            </a:r>
          </a:p>
          <a:p xmlns:a="http://schemas.openxmlformats.org/drawingml/2006/main">
            <a:r>
              <a:t>原作者字段：Mevel, R.; Rostand, F.; Lemarie, D.; Breyton, L.; Shepherd, J. E.</a:t>
            </a:r>
            <a:endParaRPr/>
          </a:p>
          <a:p xmlns:a="http://schemas.openxmlformats.org/drawingml/2006/main">
            <a:r>
              <a:t>原导出来源：{"path":"C:\\ShareAll\\wos_core_exports\\wos_origin_china\\20190101-20190131(58).csv","size_bytes":4061118,"sha256":"3505240cb8210f34b9f86a299caaa58d1edc181e2d76c2d008f5cc86affcd301","csv_record_1_based_including_header":977,"raw_fields":{"UT (Unique WOS ID)":"WOS:000447799400035","Authors":"Mével, R; Rostand, F; Lemarié, D; Breyton, L; Shepherd, JE","Author Full Names":"Mevel, R.; Rostand, F.; Lemarie, D.; Breyton, L.; Shepherd, J. E.","Addresses":"[Mevel, R.] Tsinghua Univ, Ctr Combust Energy, Beijing 100084, Peoples R China; [Mevel, R.] Tsinghua Univ, Dept Automot Engn, Beijing 100084, Peoples R China; [Rostand, F.; Lemarie, D.; Breyton, L.] Ecole Polytech Paris, F-91128 Palaiseau, France; [Shepherd, J. E.] CALTECH, Grad Aerosp Labs, 1200 E Calif Blvd, Pasadena, CA 91125 USA","Publication Year":"2019.0","Publication Date":"JAN 15","Document Type":"Article","Web of Science Index":"Science Citation Index Expanded (SCI-EXPANDED)","Research Areas":"Energy &amp; Fuels; Engineering","WoS Categories":"Energy &amp; Fuels; Engineering, Chemical","Source Title":"FUEL","ISSN":"0016-2361","eISSN":"1873-7153","Article Title":"Oxidation of n-hexane in the vicinity of the auto-ignition temperature","DOI":"10.1016/j.fuel.2018.09.009","DOI Link":"0.0","Early Access Date":"","Web of Science Record":"0.0"}}。统一源及原件检查见随包 wos_case_audit.json。A2 source_allocation记录第979行，decision第989行APPLY；旧replay的每地址0.25不是本例当前A2贡献。</a:t>
            </a:r>
          </a:p>
          <a:p xmlns:a="http://schemas.openxmlformats.org/drawingml/2006/main">
            <a:r>
              <a:t>4个地址的当前份额依次为1/10、1/10、3/5、1/5，合计1。Mevel关联两个中国地址，其个人1/5再等分；其他作者各关联一个地址。两个清华地址键不同，但最终均落冻结坐标点11383。</a:t>
            </a:r>
          </a:p>
          <a:p xmlns:a="http://schemas.openxmlformats.org/drawingml/2006/main">
            <a:r>
              <a:t>原地址按括号深度分块，组内姓名分号不拆地址。各国同UT合并为同一篇论文，同时保留作者与各地址的关系。每个地址保留独立键和来源指针，再按最终坐标汇总贡献。</a:t>
            </a:r>
          </a:p>
          <a:p xmlns:a="http://schemas.openxmlformats.org/drawingml/2006/main">
            <a:r>
              <a:t>4条merge_provenance均n_candidates=1、rule=single_candidate。清华两条方法为authoritative_photon_institution_ror，其他两条为historical_photon_wgs84_valid。法国和美国的历史点仍带REVIEW_MAPLIBRE状态，不声称已经逐址证明校址精度。</a:t>
            </a:r>
          </a:p>
          <a:p xmlns:a="http://schemas.openxmlformats.org/drawingml/2006/main">
            <a:r>
              <a:t>本研究地址处理采用当前A2实际实现。原地址和记录编号保留，查询线索由实际解析函数得到。ROR是机构名称与身份索引，GeoNames提供地名和邮编位置，Photon以OSM要素返回候选点，Postcodes.io只用于有原件支持的英国完整邮编修订子集。ROR本代码所取位置来自GeoNames，Photon与Nominatim同属OSM，来源标签个数不作为独立测量次数。</a:t>
            </a:r>
          </a:p>
          <a:p xmlns:a="http://schemas.openxmlformats.org/drawingml/2006/main">
            <a:r>
              <a:t>主要实现：C:/Users/admin/claude_work/unified/gaps/authoritative/scripts/libgeo.py、librod.py、a40_resolve.py、a41_photon_inst.py、a51_emit.py，以及C:/Users/admin/claude_work/unified/coords_v2/scripts/m10_merge.py。</a:t>
            </a:r>
          </a:p>
          <a:p xmlns:a="http://schemas.openxmlformats.org/drawingml/2006/main">
            <a:r>
              <a:t>数据库说明：ROR https://ror.readme.io/docs/rest-api；GeoNames https://www.geonames.org/export/zip/；Photon https://github.com/komoot/photon/blob/master/docs/api-v1.md；英国邮编 https://postcodes.io/docs/api/lookup-postcode/ 。</a:t>
            </a:r>
          </a:p>
          <a:p xmlns:a="http://schemas.openxmlformats.org/drawingml/2006/main">
            <a:r>
              <a:t>本表输入线索来自原地址和存活解析代码的复算，不冒充已读取的历史HTTP请求。法国OSM node=6698144969，美国node=5192774778。美国旧GeoNames曾把Pasadena匹配至得州，最终采用加州Photon点。辅助geonames字段与最终longitude/latitude分别读取。清华旧GeoNames北京城市点(116.39723,39.9075)到最终机构点距离12.383754km；该旧点不作为本例同步投票的第二个候选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2_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真实PCT：WO2021239311A1，RIS-ASSISTED WIRELESS COMMUNICATIONS，公开日2021-12-02，申请号PCT/EP2021/059385。原件第一页INID(72)直接列5位发明人及地址，CN/GB取该地址末尾标记。申请人INID(71)的[GB/GB]不用于分配发明人。</a:t>
            </a:r>
          </a:p>
          <a:p xmlns:a="http://schemas.openxmlformats.org/drawingml/2006/main">
            <a:r>
              <a:t>本例同时在2025和2026窗口内。两年A2均保留5个地址槽位，每址0.2件，CN合计0.8，GB合计0.2。现行PCT规则先按本国发明人占比分到国家，再等分到该国保留的地址槽位。本例N=5，CN的M=4、K=4，GB的M=1、K=1，因此各址恰为1/5。原件逐人一址支持本例，但不据此声称全库已建立逐人地址映射。</a:t>
            </a:r>
          </a:p>
          <a:p xmlns:a="http://schemas.openxmlformats.org/drawingml/2006/main">
            <a:r>
              <a:t>原件路径：C:\baidunetdiskdownload\DBSCAN\outputs\01a0e5fd-b825-78c1-9e4a-d20cccaa1335\unified_2025_2026_20260930\pct_vc_resolution_20261001\pct_multicountry_faraday_originals_v1\originals\WO2021239311A1.pdf，SHA256=f9dd4f54b8b9da9bc590acfdedb61b0d6eea327fc4a2331a7433804bc4760b34。完整逐人关系、源XLSX行和两年A2单元见随包pct_case_audit.json。中文地址在PPT只列原件要素，完整英文原文保留在原件和明细页。</a:t>
            </a:r>
            <a:endParaRPr/>
          </a:p>
          <a:p xmlns:a="http://schemas.openxmlformats.org/drawingml/2006/main">
            <a:r>
              <a:t>英国London的现行A2坐标是原件完整邮编修订点，已采用Postcodes.io保存响应中的longitude、latitude。原replay和上游merge表的旧方法标签不能替代后续修订来源。中国4条来自Photon/GeoNames已有定位，其中第4条保留coarse与FAIL_COARSE标记。所有本例份额与冻结坐标均未在本次修改。</a:t>
            </a:r>
          </a:p>
          <a:p xmlns:a="http://schemas.openxmlformats.org/drawingml/2006/main">
            <a:r>
              <a:t>本研究地址处理采用当前A2实际实现。原地址和记录编号保留，查询线索由实际解析函数得到。ROR是机构名称与身份索引，GeoNames提供地名和邮编位置，Photon以OSM要素返回候选点，Postcodes.io只用于有原件支持的英国完整邮编修订子集。ROR本代码所取位置来自GeoNames，Photon与Nominatim同属OSM，来源标签个数不作为独立测量次数。</a:t>
            </a:r>
          </a:p>
          <a:p xmlns:a="http://schemas.openxmlformats.org/drawingml/2006/main">
            <a:r>
              <a:t>主要实现：C:/Users/admin/claude_work/unified/gaps/authoritative/scripts/libgeo.py、librod.py、a40_resolve.py、a41_photon_inst.py、a51_emit.py，以及C:/Users/admin/claude_work/unified/coords_v2/scripts/m10_merge.py。</a:t>
            </a:r>
          </a:p>
          <a:p xmlns:a="http://schemas.openxmlformats.org/drawingml/2006/main">
            <a:r>
              <a:t>数据库说明：ROR https://ror.readme.io/docs/rest-api；GeoNames https://www.geonames.org/export/zip/；Photon https://github.com/komoot/photon/blob/master/docs/api-v1.md；英国邮编 https://postcodes.io/docs/api/lookup-postcode/ 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2_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真实论文：WOS:000447799400035，2019，Oxidation of n-hexane in the vicinity of the auto-ignition temperature。DOI：10.1016/j.fuel.2018.09.009。本例属于GII2025的2019—2023论文窗口。GII2026窗口为2020—2024，因此该论文不进入2026。</a:t>
            </a:r>
          </a:p>
          <a:p xmlns:a="http://schemas.openxmlformats.org/drawingml/2006/main">
            <a:r>
              <a:t>原C1：[Mevel, R.] Tsinghua Univ, Ctr Combust Energy, Beijing 100084, Peoples R China; [Mevel, R.] Tsinghua Univ, Dept Automot Engn, Beijing 100084, Peoples R China; [Rostand, F.; Lemarie, D.; Breyton, L.] Ecole Polytech Paris, F-91128 Palaiseau, France; [Shepherd, J. E.] CALTECH, Grad Aerosp Labs, 1200 E Calif Blvd, Pasadena, CA 91125 USA</a:t>
            </a:r>
          </a:p>
          <a:p xmlns:a="http://schemas.openxmlformats.org/drawingml/2006/main">
            <a:r>
              <a:t>原作者字段：Mevel, R.; Rostand, F.; Lemarie, D.; Breyton, L.; Shepherd, J. E.</a:t>
            </a:r>
            <a:endParaRPr/>
          </a:p>
          <a:p xmlns:a="http://schemas.openxmlformats.org/drawingml/2006/main">
            <a:r>
              <a:t>原导出来源：{"path":"C:\\ShareAll\\wos_core_exports\\wos_origin_china\\20190101-20190131(58).csv","size_bytes":4061118,"sha256":"3505240cb8210f34b9f86a299caaa58d1edc181e2d76c2d008f5cc86affcd301","csv_record_1_based_including_header":977,"raw_fields":{"UT (Unique WOS ID)":"WOS:000447799400035","Authors":"Mével, R; Rostand, F; Lemarié, D; Breyton, L; Shepherd, JE","Author Full Names":"Mevel, R.; Rostand, F.; Lemarie, D.; Breyton, L.; Shepherd, J. E.","Addresses":"[Mevel, R.] Tsinghua Univ, Ctr Combust Energy, Beijing 100084, Peoples R China; [Mevel, R.] Tsinghua Univ, Dept Automot Engn, Beijing 100084, Peoples R China; [Rostand, F.; Lemarie, D.; Breyton, L.] Ecole Polytech Paris, F-91128 Palaiseau, France; [Shepherd, J. E.] CALTECH, Grad Aerosp Labs, 1200 E Calif Blvd, Pasadena, CA 91125 USA","Publication Year":"2019.0","Publication Date":"JAN 15","Document Type":"Article","Web of Science Index":"Science Citation Index Expanded (SCI-EXPANDED)","Research Areas":"Energy &amp; Fuels; Engineering","WoS Categories":"Energy &amp; Fuels; Engineering, Chemical","Source Title":"FUEL","ISSN":"0016-2361","eISSN":"1873-7153","Article Title":"Oxidation of n-hexane in the vicinity of the auto-ignition temperature","DOI":"10.1016/j.fuel.2018.09.009","DOI Link":"0.0","Early Access Date":"","Web of Science Record":"0.0"}}。统一源及原件检查见随包 wos_case_audit.json。A2 source_allocation记录第979行，decision第989行APPLY；旧replay的每地址0.25不是本例当前A2贡献。</a:t>
            </a:r>
            <a:endParaRPr/>
          </a:p>
          <a:p xmlns:a="http://schemas.openxmlformats.org/drawingml/2006/main">
            <a:r>
              <a:t>4个地址的当前份额依次为1/10、1/10、3/5、1/5，合计1。Mevel关联两个中国地址，其个人1/5再等分；其他作者各关联一个地址。两个清华地址键不同，但最终均落冻结坐标点11383。</a:t>
            </a:r>
            <a:endParaRPr/>
          </a:p>
          <a:p xmlns:a="http://schemas.openxmlformats.org/drawingml/2006/main">
            <a:r>
              <a:t>原地址按括号深度分块，组内姓名分号不拆地址。各国同UT合并为同一篇论文，同时保留作者与各地址的关系。每个地址保留独立键和来源指针，再按最终坐标汇总贡献。</a:t>
            </a:r>
            <a:endParaRPr/>
          </a:p>
          <a:p xmlns:a="http://schemas.openxmlformats.org/drawingml/2006/main">
            <a:r>
              <a:t>4条merge_provenance均n_candidates=1、rule=single_candidate。清华两条方法为authoritative_photon_institution_ror，其他两条为historical_photon_wgs84_valid。法国和美国的历史点仍带REVIEW_MAPLIBRE状态，不声称已经逐址证明校址精度。</a:t>
            </a:r>
            <a:endParaRPr/>
          </a:p>
          <a:p xmlns:a="http://schemas.openxmlformats.org/drawingml/2006/main">
            <a:r>
              <a:t>A2原记录与表内精确分数逐项核对，四地址贡献1/10+1/10+3/5+1/5=1。该示例只适用于已满足A2完整关系条件的论文，适用范围详见第22页。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2_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研究地址处理采用当前A2实际实现。原地址和记录编号保留，查询线索由实际解析函数得到。ROR是机构名称与身份索引，GeoNames提供地名和邮编位置，Photon以OSM要素返回候选点，Postcodes.io只用于有原件支持的英国完整邮编修订子集。ROR本代码所取位置来自GeoNames，Photon与Nominatim同属OSM，来源标签个数不作为独立测量次数。</a:t>
            </a:r>
          </a:p>
          <a:p xmlns:a="http://schemas.openxmlformats.org/drawingml/2006/main">
            <a:r>
              <a:t>主要实现：C:/Users/admin/claude_work/unified/gaps/authoritative/scripts/libgeo.py、librod.py、a40_resolve.py、a41_photon_inst.py、a51_emit.py，以及C:/Users/admin/claude_work/unified/coords_v2/scripts/m10_merge.py。</a:t>
            </a:r>
          </a:p>
          <a:p xmlns:a="http://schemas.openxmlformats.org/drawingml/2006/main">
            <a:r>
              <a:t>数据库说明：ROR https://ror.readme.io/docs/rest-api；GeoNames https://www.geonames.org/export/zip/；Photon https://github.com/komoot/photon/blob/master/docs/api-v1.md；英国邮编 https://postcodes.io/docs/api/lookup-postcode/ 。</a:t>
            </a:r>
            <a:endParaRPr/>
          </a:p>
          <a:p xmlns:a="http://schemas.openxmlformats.org/drawingml/2006/main">
            <a:r>
              <a:t>源码复核：a40的ROR匹配、GeoNames城市匹配均有分支内部停止规则。a41按国家、ROR ID、四舍五入位置锚点形成查询单元并复用已有结果。后续m10合并六层与冻结层，先按真实origin折叠，再统一检验PASS/WEAK/FAIL/UNKNOWN。15km单链分组后按PASS数、FAIL少、有效家族数、origin数排序。并列时取冻结点附近保守组或更粗组。组内先PASS再WEAK，之后按tier和固定来源顺序china、rescue、web、auth、prec、geo、frozen排序。小于1km的精度升级可回退既有点，明确失败新点不得替换未失败冻结点。25km仅为行政区弱一致性带，60km仅为历史Photon机构锚点门槛。</a:t>
            </a:r>
          </a:p>
          <a:p xmlns:a="http://schemas.openxmlformats.org/drawingml/2006/main">
            <a:r>
              <a:t>本次WoS案例每址均为single_candidate，没有三库独立投票。PCT英国邮编修订有单独保存的请求与响应，按该修订记录读取最终点。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gov12_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真实PCT：WO2021239311A1，RIS-ASSISTED WIRELESS COMMUNICATIONS，公开日2021-12-02，申请号PCT/EP2021/059385。原件第一页INID(72)直接列5位发明人及地址，CN/GB取该地址末尾标记。申请人INID(71)的[GB/GB]不用于分配发明人。</a:t>
            </a:r>
          </a:p>
          <a:p xmlns:a="http://schemas.openxmlformats.org/drawingml/2006/main">
            <a:r>
              <a:t>本例同时在2025和2026窗口内。两年A2均保留5个地址槽位，每址0.2件，CN合计0.8，GB合计0.2。现行PCT规则先按本国发明人占比分到国家，再等分到该国保留的地址槽位。本例N=5，CN的M=4、K=4，GB的M=1、K=1，因此各址恰为1/5。原件逐人一址支持本例，但不据此声称全库已建立逐人地址映射。</a:t>
            </a:r>
          </a:p>
          <a:p xmlns:a="http://schemas.openxmlformats.org/drawingml/2006/main">
            <a:r>
              <a:t>原件路径：C:\baidunetdiskdownload\DBSCAN\outputs\01a0e5fd-b825-78c1-9e4a-d20cccaa1335\unified_2025_2026_20260930\pct_vc_resolution_20261001\pct_multicountry_faraday_originals_v1\originals\WO2021239311A1.pdf，SHA256=f9dd4f54b8b9da9bc590acfdedb61b0d6eea327fc4a2331a7433804bc4760b34。完整逐人关系、源XLSX行和两年A2单元见随包pct_case_audit.json。中文地址在PPT只列原件要素，完整英文原文保留在原件和明细页。</a:t>
            </a:r>
            <a:endParaRPr/>
          </a:p>
          <a:p xmlns:a="http://schemas.openxmlformats.org/drawingml/2006/main">
            <a:r>
              <a:t>英国London的现行A2坐标是原件完整邮编修订点，已采用Postcodes.io保存响应中的longitude、latitude。原replay和上游merge表的旧方法标签不能替代后续修订来源。中国4条来自Photon/GeoNames已有定位，其中第4条保留coarse与FAIL_COARSE标记。所有本例份额与冻结坐标均未在本次修改。</a:t>
            </a:r>
            <a:endParaRPr/>
          </a:p>
          <a:p xmlns:a="http://schemas.openxmlformats.org/drawingml/2006/main">
            <a:r>
              <a:t>英国邮编请求：https://api.postcodes.io/postcodes/EC4V5BT。输入EC4V5BT来自原件INID(72)地址，保存响应status=200、postcode=EC4V 5BT、longitude=-0.099861、latitude=51.512177，provider quality=1。quality字段不解释为逐楼宇精度认证。本次未新发请求。</a:t>
            </a:r>
            <a:endParaRPr/>
          </a:p>
          <a:p xmlns:a="http://schemas.openxmlformats.org/drawingml/2006/main">
            <a:r>
              <a:t>淮北最终坐标是(116.79167,33.97444)，不能使用辅助geonames_longitude/latitude列中另一地点的值替代。中国四地址当前继承单候选位置，未保存的原始Photon HTTP请求不作补造。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gov11_notesSlide1.xml"/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f23656cd8a0c4544"/><Relationship Type="http://schemas.openxmlformats.org/officeDocument/2006/relationships/hyperlink" Target="00_&#24320;&#22987;&#38405;&#35835;.html" TargetMode="External" Id="R090b8c62531544d5"/><Relationship Type="http://schemas.openxmlformats.org/officeDocument/2006/relationships/notesSlide" Target="../notesSlides/gov11_notesSlide2.xml" Id="R64899939c1484fa4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2c46427a220648ce"/><Relationship Type="http://schemas.openxmlformats.org/officeDocument/2006/relationships/hyperlink" Target="evidence/&#35828;&#26126;&#34917;&#20805;.html#acquisition" TargetMode="External" Id="R53814ff649054edb"/><Relationship Type="http://schemas.openxmlformats.org/officeDocument/2006/relationships/notesSlide" Target="../notesSlides/gov11_notesSlide3.xml" Id="R5900eb9993e8440e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dcf11bdcf127409c"/><Relationship Type="http://schemas.openxmlformats.org/officeDocument/2006/relationships/hyperlink" Target="evidence/&#31532;&#20108;&#27493;_&#20004;&#24180;&#21435;&#37325;&#26126;&#32454;.html" TargetMode="External" Id="R5a477c4f55da4ed5"/><Relationship Type="http://schemas.openxmlformats.org/officeDocument/2006/relationships/notesSlide" Target="../notesSlides/gov11_notesSlide4.xml" Id="Rd3a6e4e56e7d40eb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c404c8dc6abf40d3"/><Relationship Type="http://schemas.openxmlformats.org/officeDocument/2006/relationships/hyperlink" Target="evidence/&#22320;&#22336;&#22788;&#29702;&#26041;&#27861;&#19982;&#22810;&#22269;&#26696;&#20363;.html#wos-original" TargetMode="External" Id="R40fb2fa71cd04a13"/><Relationship Type="http://schemas.openxmlformats.org/officeDocument/2006/relationships/notesSlide" Target="../notesSlides/gov12_notesSlide5.xml" Id="Re5e41b193a024069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b3fa77527fc24662"/><Relationship Type="http://schemas.openxmlformats.org/officeDocument/2006/relationships/hyperlink" Target="evidence/&#22320;&#22336;&#22788;&#29702;&#26041;&#27861;&#19982;&#22810;&#22269;&#26696;&#20363;.html#databases" TargetMode="External" Id="Rc8f63bf07da144cd"/><Relationship Type="http://schemas.openxmlformats.org/officeDocument/2006/relationships/notesSlide" Target="../notesSlides/gov12_notesSlide6.xml" Id="Rceccde361564425c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d91e4eb996284638"/><Relationship Type="http://schemas.openxmlformats.org/officeDocument/2006/relationships/hyperlink" Target="evidence/&#22320;&#22336;&#22788;&#29702;&#26041;&#27861;&#19982;&#22810;&#22269;&#26696;&#20363;.html#wos-coordinates" TargetMode="External" Id="R5c46706be826459f"/><Relationship Type="http://schemas.openxmlformats.org/officeDocument/2006/relationships/notesSlide" Target="../notesSlides/gov12_notesSlide7.xml" Id="Rc92b561b7da542e3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d3d31ba7748a426f"/><Relationship Type="http://schemas.openxmlformats.org/officeDocument/2006/relationships/hyperlink" Target="evidence/&#35828;&#26126;&#34917;&#20805;.html#coverage" TargetMode="External" Id="R8c0621d38878492f"/><Relationship Type="http://schemas.openxmlformats.org/officeDocument/2006/relationships/notesSlide" Target="../notesSlides/gov11_notesSlide8.xml" Id="R5641af18ba7849fd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4f929c05bc264124"/><Relationship Type="http://schemas.openxmlformats.org/officeDocument/2006/relationships/hyperlink" Target="evidence/&#22320;&#22336;&#22788;&#29702;&#26041;&#27861;&#19982;&#22810;&#22269;&#26696;&#20363;.html#pct-coordinates" TargetMode="External" Id="R3a7de341ea78444f"/><Relationship Type="http://schemas.openxmlformats.org/officeDocument/2006/relationships/notesSlide" Target="../notesSlides/gov12_notesSlide17.xml" Id="Ree5187b5396b46e6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bcacfddaee824478"/><Relationship Type="http://schemas.openxmlformats.org/officeDocument/2006/relationships/hyperlink" Target="evidence/&#22320;&#22336;&#22788;&#29702;&#26041;&#27861;&#19982;&#22810;&#22269;&#26696;&#20363;.html#pct-original" TargetMode="External" Id="Re215d7395b9e4ef1"/><Relationship Type="http://schemas.openxmlformats.org/officeDocument/2006/relationships/notesSlide" Target="../notesSlides/gov12_notesSlide9.xml" Id="R43db9c6493cc42fd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6f99bc0c5bef4e8c"/><Relationship Type="http://schemas.openxmlformats.org/officeDocument/2006/relationships/hyperlink" Target="evidence/&#22320;&#22336;&#22788;&#29702;&#26041;&#27861;&#19982;&#22810;&#22269;&#26696;&#20363;.html#wos-allocation" TargetMode="External" Id="Rc07c1ea5b10945dc"/><Relationship Type="http://schemas.openxmlformats.org/officeDocument/2006/relationships/notesSlide" Target="../notesSlides/gov12_notesSlide10.xml" Id="R25fda1b8ecc4449c"/></Relationships>
</file>

<file path=ppt/slides/_rels/slide15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gov11_notesSlide11.xml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8d8e0888afb54877"/><Relationship Type="http://schemas.openxmlformats.org/officeDocument/2006/relationships/image" Target="../media/gov9_image3.png" Id="R6dbf0a634e364ebd"/><Relationship Type="http://schemas.openxmlformats.org/officeDocument/2006/relationships/hyperlink" Target="evidence/index.html#shenzhen-map" TargetMode="External" Id="Rbfc83199e67f433a"/><Relationship Type="http://schemas.openxmlformats.org/officeDocument/2006/relationships/notesSlide" Target="../notesSlides/gov11_notesSlide13.xml" Id="R65f4865e65fd4a92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88459f7f78a74b0b"/><Relationship Type="http://schemas.openxmlformats.org/officeDocument/2006/relationships/notesSlide" Target="../notesSlides/gov11_notesSlide12.xml" Id="R281c72c39f2144f4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c0be9fb2fc9e4f7b"/><Relationship Type="http://schemas.openxmlformats.org/officeDocument/2006/relationships/notesSlide" Target="../notesSlides/gov11_notesSlide23.xml" Id="R743ba16b45684b1d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8fd67ccc76c64b43"/><Relationship Type="http://schemas.openxmlformats.org/officeDocument/2006/relationships/notesSlide" Target="../notesSlides/gov11_notesSlide24.xml" Id="Rd0c2c239160145b9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449020bb038245d2"/><Relationship Type="http://schemas.openxmlformats.org/officeDocument/2006/relationships/hyperlink" Target="evidence/&#35828;&#26126;&#34917;&#20805;.html#wos-filter" TargetMode="External" Id="R261adc3a1812410e"/><Relationship Type="http://schemas.openxmlformats.org/officeDocument/2006/relationships/notesSlide" Target="../notesSlides/gov11_notesSlide14.xml" Id="R355fd460ca684c8c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df19a93fdcb84c08"/><Relationship Type="http://schemas.openxmlformats.org/officeDocument/2006/relationships/hyperlink" Target="evidence/&#35828;&#26126;&#34917;&#20805;.html#vc-filter" TargetMode="External" Id="Rbc9459c1b2c945fb"/><Relationship Type="http://schemas.openxmlformats.org/officeDocument/2006/relationships/notesSlide" Target="../notesSlides/gov11_notesSlide15.xml" Id="R24d25e9f0b0040aa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f401b37ee0194874"/><Relationship Type="http://schemas.openxmlformats.org/officeDocument/2006/relationships/image" Target="../media/r26_image5.png" Id="R0011d5b3f9f949ce"/><Relationship Type="http://schemas.openxmlformats.org/officeDocument/2006/relationships/hyperlink" Target="evidence/&#35828;&#26126;&#34917;&#20805;.html#london" TargetMode="External" Id="R8d04d6523ae04eb8"/><Relationship Type="http://schemas.openxmlformats.org/officeDocument/2006/relationships/notesSlide" Target="../notesSlides/gov11_notesSlide18.xml" Id="R68e06ddd5d0f4728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565ac41be4e848ff"/><Relationship Type="http://schemas.openxmlformats.org/officeDocument/2006/relationships/hyperlink" Target="evidence/&#35828;&#26126;&#34917;&#20805;.html#london" TargetMode="External" Id="Ree1d5613aff64829"/><Relationship Type="http://schemas.openxmlformats.org/officeDocument/2006/relationships/notesSlide" Target="../notesSlides/gov11_notesSlide19.xml" Id="Re7fae488c8cd406e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9a921937149e49a9"/><Relationship Type="http://schemas.openxmlformats.org/officeDocument/2006/relationships/hyperlink" Target="evidence/&#35828;&#26126;&#34917;&#20805;.html#london" TargetMode="External" Id="Re784b91a7d5c4547"/><Relationship Type="http://schemas.openxmlformats.org/officeDocument/2006/relationships/notesSlide" Target="../notesSlides/gov11_notesSlide20.xml" Id="R8e0182bb87754ca7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3d63b355ea534bb6"/><Relationship Type="http://schemas.openxmlformats.org/officeDocument/2006/relationships/hyperlink" Target="evidence/&#22320;&#22336;&#22788;&#29702;&#26041;&#27861;&#19982;&#22810;&#22269;&#26696;&#20363;.html#selection" TargetMode="External" Id="R6a3207a9688d4e3d"/><Relationship Type="http://schemas.openxmlformats.org/officeDocument/2006/relationships/notesSlide" Target="../notesSlides/gov12_notesSlide16.xml" Id="R682e18e1f5674e98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03ab08c297a34a6b"/><Relationship Type="http://schemas.openxmlformats.org/officeDocument/2006/relationships/notesSlide" Target="../notesSlides/gov11_notesSlide21.xml" Id="R615e7c947f41489a"/></Relationships>
</file>

<file path=ppt/slides/_rels/slide33.xml.rels><?xml version='1.0' encoding='UTF-8' standalone='yes'?>
<Relationships xmlns="http://schemas.openxmlformats.org/package/2006/relationships"><Relationship Type="http://schemas.openxmlformats.org/officeDocument/2006/relationships/slideLayout" Target="../slideLayouts/slideLayout1.xml" Id="Re3cd2d17fcb84689"/><Relationship Type="http://schemas.openxmlformats.org/officeDocument/2006/relationships/notesSlide" Target="../notesSlides/gov11_notesSlide22.xml" Id="R605c969924354020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直接连接符 36">
            <a:extLst>
              <a:ext uri="{FF2B5EF4-FFF2-40B4-BE49-F238E27FC236}">
                <a16:creationId xmlns:a16="http://schemas.microsoft.com/office/drawing/2014/main" id="{C553CC23-CE9B-4EE2-B13B-9A7C15DF9950}"/>
              </a:ext>
            </a:extLst>
          </p:cNvPr>
          <p:cNvSpPr>
            <a:spLocks noGrp="1"/>
          </p:cNvSpPr>
          <p:nvPr/>
        </p:nvSpPr>
        <p:spPr>
          <a:xfrm>
            <a:off x="6667500" y="0"/>
            <a:ext cx="0" cy="685800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直接连接符 1">
            <a:extLst>
              <a:ext uri="{FF2B5EF4-FFF2-40B4-BE49-F238E27FC236}">
                <a16:creationId xmlns:a16="http://schemas.microsoft.com/office/drawing/2014/main" id="{DF0BA19C-9C5D-45ED-BB7A-8CB56106FF25}"/>
              </a:ext>
            </a:extLst>
          </p:cNvPr>
          <p:cNvSpPr>
            <a:spLocks noGrp="1"/>
          </p:cNvSpPr>
          <p:nvPr/>
        </p:nvSpPr>
        <p:spPr>
          <a:xfrm>
            <a:off x="7505700" y="0"/>
            <a:ext cx="0" cy="685800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直接连接符 2">
            <a:extLst>
              <a:ext uri="{FF2B5EF4-FFF2-40B4-BE49-F238E27FC236}">
                <a16:creationId xmlns:a16="http://schemas.microsoft.com/office/drawing/2014/main" id="{9D0E4FE8-30E5-452D-BAD2-98B33C843DBF}"/>
              </a:ext>
            </a:extLst>
          </p:cNvPr>
          <p:cNvSpPr>
            <a:spLocks noGrp="1"/>
          </p:cNvSpPr>
          <p:nvPr/>
        </p:nvSpPr>
        <p:spPr>
          <a:xfrm>
            <a:off x="8343900" y="0"/>
            <a:ext cx="0" cy="685800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直接连接符 3">
            <a:extLst>
              <a:ext uri="{FF2B5EF4-FFF2-40B4-BE49-F238E27FC236}">
                <a16:creationId xmlns:a16="http://schemas.microsoft.com/office/drawing/2014/main" id="{F5F1E426-9FBD-4904-91F0-39F9A1F6CC84}"/>
              </a:ext>
            </a:extLst>
          </p:cNvPr>
          <p:cNvSpPr>
            <a:spLocks noGrp="1"/>
          </p:cNvSpPr>
          <p:nvPr/>
        </p:nvSpPr>
        <p:spPr>
          <a:xfrm>
            <a:off x="9182100" y="0"/>
            <a:ext cx="0" cy="685800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直接连接符 4">
            <a:extLst>
              <a:ext uri="{FF2B5EF4-FFF2-40B4-BE49-F238E27FC236}">
                <a16:creationId xmlns:a16="http://schemas.microsoft.com/office/drawing/2014/main" id="{3F84C948-E786-47B2-B843-49D0C13B9F1C}"/>
              </a:ext>
            </a:extLst>
          </p:cNvPr>
          <p:cNvSpPr>
            <a:spLocks noGrp="1"/>
          </p:cNvSpPr>
          <p:nvPr/>
        </p:nvSpPr>
        <p:spPr>
          <a:xfrm>
            <a:off x="10020300" y="0"/>
            <a:ext cx="0" cy="685800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直接连接符 5">
            <a:extLst>
              <a:ext uri="{FF2B5EF4-FFF2-40B4-BE49-F238E27FC236}">
                <a16:creationId xmlns:a16="http://schemas.microsoft.com/office/drawing/2014/main" id="{1B875983-D0FE-4C4E-818B-A21E4CC10ECD}"/>
              </a:ext>
            </a:extLst>
          </p:cNvPr>
          <p:cNvSpPr>
            <a:spLocks noGrp="1"/>
          </p:cNvSpPr>
          <p:nvPr/>
        </p:nvSpPr>
        <p:spPr>
          <a:xfrm>
            <a:off x="10858500" y="0"/>
            <a:ext cx="0" cy="685800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直接连接符 6">
            <a:extLst>
              <a:ext uri="{FF2B5EF4-FFF2-40B4-BE49-F238E27FC236}">
                <a16:creationId xmlns:a16="http://schemas.microsoft.com/office/drawing/2014/main" id="{42CE3F9D-23C9-4859-8C1A-076D882B4E8D}"/>
              </a:ext>
            </a:extLst>
          </p:cNvPr>
          <p:cNvSpPr>
            <a:spLocks noGrp="1"/>
          </p:cNvSpPr>
          <p:nvPr/>
        </p:nvSpPr>
        <p:spPr>
          <a:xfrm>
            <a:off x="11696700" y="0"/>
            <a:ext cx="0" cy="685800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直接连接符 7">
            <a:extLst>
              <a:ext uri="{FF2B5EF4-FFF2-40B4-BE49-F238E27FC236}">
                <a16:creationId xmlns:a16="http://schemas.microsoft.com/office/drawing/2014/main" id="{2C5757CD-50FA-4D19-885B-7A9FCD592FBF}"/>
              </a:ext>
            </a:extLst>
          </p:cNvPr>
          <p:cNvSpPr>
            <a:spLocks noGrp="1"/>
          </p:cNvSpPr>
          <p:nvPr/>
        </p:nvSpPr>
        <p:spPr>
          <a:xfrm>
            <a:off x="6191250" y="381000"/>
            <a:ext cx="5619750" cy="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直接连接符 8">
            <a:extLst>
              <a:ext uri="{FF2B5EF4-FFF2-40B4-BE49-F238E27FC236}">
                <a16:creationId xmlns:a16="http://schemas.microsoft.com/office/drawing/2014/main" id="{CDFC09A8-2CCD-405A-AD5B-95A724763C6D}"/>
              </a:ext>
            </a:extLst>
          </p:cNvPr>
          <p:cNvSpPr>
            <a:spLocks noGrp="1"/>
          </p:cNvSpPr>
          <p:nvPr/>
        </p:nvSpPr>
        <p:spPr>
          <a:xfrm>
            <a:off x="6191250" y="1143000"/>
            <a:ext cx="5619750" cy="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直接连接符 9">
            <a:extLst>
              <a:ext uri="{FF2B5EF4-FFF2-40B4-BE49-F238E27FC236}">
                <a16:creationId xmlns:a16="http://schemas.microsoft.com/office/drawing/2014/main" id="{8DDCABBF-935A-496B-8492-BF1720E8EF60}"/>
              </a:ext>
            </a:extLst>
          </p:cNvPr>
          <p:cNvSpPr>
            <a:spLocks noGrp="1"/>
          </p:cNvSpPr>
          <p:nvPr/>
        </p:nvSpPr>
        <p:spPr>
          <a:xfrm>
            <a:off x="6191250" y="1905000"/>
            <a:ext cx="5619750" cy="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直接连接符 10">
            <a:extLst>
              <a:ext uri="{FF2B5EF4-FFF2-40B4-BE49-F238E27FC236}">
                <a16:creationId xmlns:a16="http://schemas.microsoft.com/office/drawing/2014/main" id="{13820DFE-2AD5-4F11-912E-A65CE0A9FB72}"/>
              </a:ext>
            </a:extLst>
          </p:cNvPr>
          <p:cNvSpPr>
            <a:spLocks noGrp="1"/>
          </p:cNvSpPr>
          <p:nvPr/>
        </p:nvSpPr>
        <p:spPr>
          <a:xfrm>
            <a:off x="6191250" y="2667000"/>
            <a:ext cx="5619750" cy="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直接连接符 11">
            <a:extLst>
              <a:ext uri="{FF2B5EF4-FFF2-40B4-BE49-F238E27FC236}">
                <a16:creationId xmlns:a16="http://schemas.microsoft.com/office/drawing/2014/main" id="{FD3C4146-E9FC-49D0-A7CC-6DCEFA74532B}"/>
              </a:ext>
            </a:extLst>
          </p:cNvPr>
          <p:cNvSpPr>
            <a:spLocks noGrp="1"/>
          </p:cNvSpPr>
          <p:nvPr/>
        </p:nvSpPr>
        <p:spPr>
          <a:xfrm>
            <a:off x="6191250" y="3429000"/>
            <a:ext cx="5619750" cy="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直接连接符 12">
            <a:extLst>
              <a:ext uri="{FF2B5EF4-FFF2-40B4-BE49-F238E27FC236}">
                <a16:creationId xmlns:a16="http://schemas.microsoft.com/office/drawing/2014/main" id="{8CC54D60-DFDC-4B54-A578-8B89E37991B4}"/>
              </a:ext>
            </a:extLst>
          </p:cNvPr>
          <p:cNvSpPr>
            <a:spLocks noGrp="1"/>
          </p:cNvSpPr>
          <p:nvPr/>
        </p:nvSpPr>
        <p:spPr>
          <a:xfrm>
            <a:off x="6191250" y="4191000"/>
            <a:ext cx="5619750" cy="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直接连接符 13">
            <a:extLst>
              <a:ext uri="{FF2B5EF4-FFF2-40B4-BE49-F238E27FC236}">
                <a16:creationId xmlns:a16="http://schemas.microsoft.com/office/drawing/2014/main" id="{808F7E94-8618-4F81-AC77-8C66A2CDB94D}"/>
              </a:ext>
            </a:extLst>
          </p:cNvPr>
          <p:cNvSpPr>
            <a:spLocks noGrp="1"/>
          </p:cNvSpPr>
          <p:nvPr/>
        </p:nvSpPr>
        <p:spPr>
          <a:xfrm>
            <a:off x="6191250" y="4953000"/>
            <a:ext cx="5619750" cy="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直接连接符 14">
            <a:extLst>
              <a:ext uri="{FF2B5EF4-FFF2-40B4-BE49-F238E27FC236}">
                <a16:creationId xmlns:a16="http://schemas.microsoft.com/office/drawing/2014/main" id="{1877E885-EF13-45C1-9A2C-3351373700FF}"/>
              </a:ext>
            </a:extLst>
          </p:cNvPr>
          <p:cNvSpPr>
            <a:spLocks noGrp="1"/>
          </p:cNvSpPr>
          <p:nvPr/>
        </p:nvSpPr>
        <p:spPr>
          <a:xfrm>
            <a:off x="6191250" y="5715000"/>
            <a:ext cx="5619750" cy="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直接连接符 15">
            <a:extLst>
              <a:ext uri="{FF2B5EF4-FFF2-40B4-BE49-F238E27FC236}">
                <a16:creationId xmlns:a16="http://schemas.microsoft.com/office/drawing/2014/main" id="{88743453-0086-43E2-B142-B81A4FCD4425}"/>
              </a:ext>
            </a:extLst>
          </p:cNvPr>
          <p:cNvSpPr>
            <a:spLocks noGrp="1"/>
          </p:cNvSpPr>
          <p:nvPr/>
        </p:nvSpPr>
        <p:spPr>
          <a:xfrm>
            <a:off x="6191250" y="6477000"/>
            <a:ext cx="5619750" cy="0"/>
          </a:xfrm>
          <a:prstGeom prst="line">
            <a:avLst/>
          </a:prstGeom>
          <a:noFill/>
          <a:ln w="9525">
            <a:solidFill>
              <a:srgbClr val="DEDC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58A30AA-1861-4CEC-863F-18E6D5D8CC12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342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97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97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GII2025 / GII2026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BBA6E8E-CBD9-4D31-BCB3-1B94712361E5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715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4200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4200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创新集群识别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B2B4D15-E2CE-4662-B982-9FE677D6B2EA}"/>
              </a:ext>
            </a:extLst>
          </p:cNvPr>
          <p:cNvSpPr>
            <a:spLocks noGrp="1"/>
          </p:cNvSpPr>
          <p:nvPr/>
        </p:nvSpPr>
        <p:spPr>
          <a:xfrm>
            <a:off x="609600" y="213360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3900" b="1" i="0">
                <a:solidFill>
                  <a:srgbClr val="071A3A"/>
                </a:solidFill>
                <a:latin typeface="DengXian"/>
                <a:ea typeface="DengXian"/>
                <a:cs typeface="DengXian"/>
              </a:defRPr>
            </a:pPr>
            <a:r>
              <a:rPr sz="3900" b="1" i="0">
                <a:solidFill>
                  <a:srgbClr val="071A3A"/>
                </a:solidFill>
                <a:latin typeface="DengXian"/>
                <a:ea typeface="DengXian"/>
                <a:cs typeface="DengXian"/>
              </a:rPr>
              <a:t>与 GII 对标研究</a:t>
            </a:r>
          </a:p>
        </p:txBody>
      </p:sp>
      <p:sp>
        <p:nvSpPr>
          <p:cNvPr id="20" name="直接连接符 19">
            <a:extLst>
              <a:ext uri="{FF2B5EF4-FFF2-40B4-BE49-F238E27FC236}">
                <a16:creationId xmlns:a16="http://schemas.microsoft.com/office/drawing/2014/main" id="{6F717D6A-6E0D-4CE0-BF81-23D189FEF95F}"/>
              </a:ext>
            </a:extLst>
          </p:cNvPr>
          <p:cNvSpPr>
            <a:spLocks noGrp="1"/>
          </p:cNvSpPr>
          <p:nvPr/>
        </p:nvSpPr>
        <p:spPr>
          <a:xfrm>
            <a:off x="609600" y="3257550"/>
            <a:ext cx="2000250" cy="0"/>
          </a:xfrm>
          <a:prstGeom prst="line">
            <a:avLst/>
          </a:prstGeom>
          <a:noFill/>
          <a:ln w="57150">
            <a:solidFill>
              <a:srgbClr val="002FA7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87A91E8-AD8F-42C9-B783-85FB205F44C0}"/>
              </a:ext>
            </a:extLst>
          </p:cNvPr>
          <p:cNvSpPr>
            <a:spLocks noGrp="1"/>
          </p:cNvSpPr>
          <p:nvPr/>
        </p:nvSpPr>
        <p:spPr>
          <a:xfrm>
            <a:off x="457200" y="3660116"/>
            <a:ext cx="5715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0" i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1350" b="0" i="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GII2025 / GII2026 数据与方法</a:t>
            </a:r>
          </a:p>
          <a:p>
            <a:pPr algn="l">
              <a:buNone/>
              <a:defRPr sz="1350" b="0" i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1350" b="0" i="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专利、论文与风险投资的空间比较</a:t>
            </a:r>
          </a:p>
        </p:txBody>
      </p:sp>
      <p:sp>
        <p:nvSpPr>
          <p:cNvPr id="24" name="直接连接符 23">
            <a:extLst>
              <a:ext uri="{FF2B5EF4-FFF2-40B4-BE49-F238E27FC236}">
                <a16:creationId xmlns:a16="http://schemas.microsoft.com/office/drawing/2014/main" id="{C5A78905-1AAC-4815-9D7D-F5F07EFD2435}"/>
              </a:ext>
            </a:extLst>
          </p:cNvPr>
          <p:cNvSpPr>
            <a:spLocks noGrp="1"/>
          </p:cNvSpPr>
          <p:nvPr/>
        </p:nvSpPr>
        <p:spPr>
          <a:xfrm>
            <a:off x="7848600" y="1866900"/>
            <a:ext cx="2381250" cy="1219200"/>
          </a:xfrm>
          <a:prstGeom prst="line">
            <a:avLst/>
          </a:prstGeom>
          <a:noFill/>
          <a:ln w="28575">
            <a:solidFill>
              <a:srgbClr val="7189D9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直接连接符 24">
            <a:extLst>
              <a:ext uri="{FF2B5EF4-FFF2-40B4-BE49-F238E27FC236}">
                <a16:creationId xmlns:a16="http://schemas.microsoft.com/office/drawing/2014/main" id="{614885C1-40B3-4FE0-BE65-4D21B93B6E62}"/>
              </a:ext>
            </a:extLst>
          </p:cNvPr>
          <p:cNvSpPr>
            <a:spLocks noGrp="1"/>
          </p:cNvSpPr>
          <p:nvPr/>
        </p:nvSpPr>
        <p:spPr>
          <a:xfrm flipV="1">
            <a:off x="8191499" y="3467100"/>
            <a:ext cx="1619250" cy="800099"/>
          </a:xfrm>
          <a:prstGeom prst="line">
            <a:avLst/>
          </a:prstGeom>
          <a:noFill/>
          <a:ln w="28575">
            <a:solidFill>
              <a:srgbClr val="7189D9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直接连接符 25">
            <a:extLst>
              <a:ext uri="{FF2B5EF4-FFF2-40B4-BE49-F238E27FC236}">
                <a16:creationId xmlns:a16="http://schemas.microsoft.com/office/drawing/2014/main" id="{3E8A2E97-3DB9-4C8B-BA7E-0A92CE4E6111}"/>
              </a:ext>
            </a:extLst>
          </p:cNvPr>
          <p:cNvSpPr>
            <a:spLocks noGrp="1"/>
          </p:cNvSpPr>
          <p:nvPr/>
        </p:nvSpPr>
        <p:spPr>
          <a:xfrm>
            <a:off x="7848600" y="3086100"/>
            <a:ext cx="1962151" cy="9523"/>
          </a:xfrm>
          <a:prstGeom prst="line">
            <a:avLst/>
          </a:prstGeom>
          <a:noFill/>
          <a:ln w="28575">
            <a:solidFill>
              <a:srgbClr val="7189D9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1554AC52-5D29-4355-A912-E4C9FB2151E2}"/>
              </a:ext>
            </a:extLst>
          </p:cNvPr>
          <p:cNvSpPr>
            <a:spLocks noGrp="1"/>
          </p:cNvSpPr>
          <p:nvPr/>
        </p:nvSpPr>
        <p:spPr>
          <a:xfrm>
            <a:off x="7467600" y="1485900"/>
            <a:ext cx="762000" cy="762000"/>
          </a:xfrm>
          <a:prstGeom prst="ellipse">
            <a:avLst/>
          </a:prstGeom>
          <a:solidFill>
            <a:srgbClr val="17D9D2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7B19A8A3-E9E6-4E44-9852-2187B2BD2257}"/>
              </a:ext>
            </a:extLst>
          </p:cNvPr>
          <p:cNvSpPr>
            <a:spLocks noGrp="1"/>
          </p:cNvSpPr>
          <p:nvPr/>
        </p:nvSpPr>
        <p:spPr>
          <a:xfrm>
            <a:off x="7467600" y="2705100"/>
            <a:ext cx="762000" cy="762000"/>
          </a:xfrm>
          <a:prstGeom prst="ellipse">
            <a:avLst/>
          </a:prstGeom>
          <a:solidFill>
            <a:srgbClr val="FFDC4A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FB86DA6E-42F5-409F-BA20-3E457F0B5F3D}"/>
              </a:ext>
            </a:extLst>
          </p:cNvPr>
          <p:cNvSpPr>
            <a:spLocks noGrp="1"/>
          </p:cNvSpPr>
          <p:nvPr/>
        </p:nvSpPr>
        <p:spPr>
          <a:xfrm>
            <a:off x="7467600" y="3924300"/>
            <a:ext cx="762000" cy="762000"/>
          </a:xfrm>
          <a:prstGeom prst="ellipse">
            <a:avLst/>
          </a:prstGeom>
          <a:solidFill>
            <a:srgbClr val="FF5F49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DE71A19-CB7C-4B4F-A9A5-D95F0CACCF0E}"/>
              </a:ext>
            </a:extLst>
          </p:cNvPr>
          <p:cNvSpPr>
            <a:spLocks noGrp="1"/>
          </p:cNvSpPr>
          <p:nvPr/>
        </p:nvSpPr>
        <p:spPr>
          <a:xfrm>
            <a:off x="7524750" y="1762125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 sz="1350" b="1" i="0">
                <a:solidFill>
                  <a:srgbClr val="071A3A"/>
                </a:solidFill>
                <a:latin typeface="Bahnschrift"/>
                <a:ea typeface="Bahnschrift"/>
                <a:cs typeface="Bahnschrift"/>
              </a:defRPr>
            </a:pPr>
            <a:r>
              <a:rPr sz="1350" b="1" i="0">
                <a:solidFill>
                  <a:srgbClr val="071A3A"/>
                </a:solidFill>
                <a:latin typeface="Bahnschrift"/>
                <a:ea typeface="Bahnschrift"/>
                <a:cs typeface="Bahnschrift"/>
              </a:rPr>
              <a:t>PCT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C7E9BE6-13F2-401B-8AB4-424306F41CF6}"/>
              </a:ext>
            </a:extLst>
          </p:cNvPr>
          <p:cNvSpPr>
            <a:spLocks noGrp="1"/>
          </p:cNvSpPr>
          <p:nvPr/>
        </p:nvSpPr>
        <p:spPr>
          <a:xfrm>
            <a:off x="7524750" y="2981325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 sz="1350" b="1" i="0">
                <a:solidFill>
                  <a:srgbClr val="071A3A"/>
                </a:solidFill>
                <a:latin typeface="Bahnschrift"/>
                <a:ea typeface="Bahnschrift"/>
                <a:cs typeface="Bahnschrift"/>
              </a:defRPr>
            </a:pPr>
            <a:r>
              <a:rPr sz="1350" b="1" i="0">
                <a:solidFill>
                  <a:srgbClr val="071A3A"/>
                </a:solidFill>
                <a:latin typeface="Bahnschrift"/>
                <a:ea typeface="Bahnschrift"/>
                <a:cs typeface="Bahnschrift"/>
              </a:rPr>
              <a:t>W</a:t>
            </a:r>
            <a:r>
              <a:rPr sz="1350" b="1">
                <a:solidFill>
                  <a:srgbClr val="071A3A"/>
                </a:solidFill>
                <a:latin typeface="Bahnschrift"/>
                <a:ea typeface="Bahnschrift"/>
                <a:cs typeface="Bahnschrift"/>
              </a:rPr>
              <a:t>O</a:t>
            </a:r>
            <a:r>
              <a:rPr sz="1350" b="1" i="0">
                <a:solidFill>
                  <a:srgbClr val="071A3A"/>
                </a:solidFill>
                <a:latin typeface="Bahnschrift"/>
                <a:ea typeface="Bahnschrift"/>
                <a:cs typeface="Bahnschrift"/>
              </a:rPr>
              <a:t>S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90AF453-2946-4A31-A6D9-9854B10A52F5}"/>
              </a:ext>
            </a:extLst>
          </p:cNvPr>
          <p:cNvSpPr>
            <a:spLocks noGrp="1"/>
          </p:cNvSpPr>
          <p:nvPr/>
        </p:nvSpPr>
        <p:spPr>
          <a:xfrm>
            <a:off x="7524750" y="4200525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 sz="1350" b="1" i="0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pPr>
            <a:r>
              <a:rPr sz="1350" b="1" i="0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VC</a:t>
            </a: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36B0C6B1-2C1D-40E2-9707-34A0676F40C2}"/>
              </a:ext>
            </a:extLst>
          </p:cNvPr>
          <p:cNvSpPr>
            <a:spLocks noGrp="1"/>
          </p:cNvSpPr>
          <p:nvPr/>
        </p:nvSpPr>
        <p:spPr>
          <a:xfrm>
            <a:off x="9582150" y="2381250"/>
            <a:ext cx="1409700" cy="1409700"/>
          </a:xfrm>
          <a:prstGeom prst="ellipse">
            <a:avLst/>
          </a:prstGeom>
          <a:solidFill>
            <a:srgbClr val="002FA7"/>
          </a:solidFill>
          <a:ln w="38100">
            <a:solidFill>
              <a:srgbClr val="17D9D2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7093DE61-71F8-42B4-9EA4-3188117018BF}"/>
              </a:ext>
            </a:extLst>
          </p:cNvPr>
          <p:cNvSpPr>
            <a:spLocks noGrp="1"/>
          </p:cNvSpPr>
          <p:nvPr/>
        </p:nvSpPr>
        <p:spPr>
          <a:xfrm>
            <a:off x="10172700" y="2971800"/>
            <a:ext cx="228600" cy="228600"/>
          </a:xfrm>
          <a:prstGeom prst="ellips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59AF54CF-BBB1-4390-87CD-F67882F948A6}"/>
              </a:ext>
            </a:extLst>
          </p:cNvPr>
          <p:cNvSpPr>
            <a:spLocks noGrp="1"/>
          </p:cNvSpPr>
          <p:nvPr/>
        </p:nvSpPr>
        <p:spPr>
          <a:xfrm>
            <a:off x="9696450" y="3962400"/>
            <a:ext cx="1181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050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050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经度 / 纬度</a:t>
            </a:r>
          </a:p>
        </p:txBody>
      </p:sp>
    </p:spTree>
    <p:extLst>
      <p:ext uri="{BB962C8B-B14F-4D97-AF65-F5344CB8AC3E}">
        <p14:creationId xmlns:p14="http://schemas.microsoft.com/office/powerpoint/2010/main" val="1584097178"/>
      </p:ext>
    </p:extLst>
  </p:cSld>
  <p:clrMapOvr>
    <a:masterClrMapping/>
  </p:clrMapOvr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D2BB72-634E-4416-BC4C-F91EF526A50F}"/>
              </a:ext>
            </a:extLst>
          </p:cNvPr>
          <p:cNvCxnSpPr>
            <a:stCxn xmlns:a="http://schemas.openxmlformats.org/drawingml/2006/main" id="18" idx="3"/>
            <a:endCxn xmlns:a="http://schemas.openxmlformats.org/drawingml/2006/main" id="22" idx="1"/>
          </p:cNvCxnSpPr>
          <p:nvPr/>
        </p:nvCxnSpPr>
        <p:spPr>
          <a:xfrm xmlns:a="http://schemas.openxmlformats.org/drawingml/2006/main">
            <a:off x="8820150" y="3929063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02FA7"/>
            </a:solidFill>
            <a:tailEnd type="triangle" w="med" len="med"/>
          </a:ln>
        </p:spPr>
      </p:cxnSp>
      <p:cxnSp>
        <p:nvCxn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A5B7564-23E2-49D9-BB37-E1CCD0CAA2F9}"/>
              </a:ext>
            </a:extLst>
          </p:cNvPr>
          <p:cNvCxnSpPr>
            <a:stCxn xmlns:a="http://schemas.openxmlformats.org/drawingml/2006/main" id="14" idx="3"/>
            <a:endCxn xmlns:a="http://schemas.openxmlformats.org/drawingml/2006/main" id="18" idx="1"/>
          </p:cNvCxnSpPr>
          <p:nvPr/>
        </p:nvCxnSpPr>
        <p:spPr>
          <a:xfrm xmlns:a="http://schemas.openxmlformats.org/drawingml/2006/main">
            <a:off x="5981700" y="3929063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02FA7"/>
            </a:solidFill>
            <a:tailEnd type="triangle" w="med" len="med"/>
          </a:ln>
        </p:spPr>
      </p:cxnSp>
      <p:cxnSp>
        <p:nvCxn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9DD6BD-BB4C-4450-BF61-772B7C155C1A}"/>
              </a:ext>
            </a:extLst>
          </p:cNvPr>
          <p:cNvCxnSpPr>
            <a:stCxn xmlns:a="http://schemas.openxmlformats.org/drawingml/2006/main" id="10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3143250" y="3929063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02FA7"/>
            </a:solidFill>
            <a:tailEnd type="triangle" w="med" len="med"/>
          </a:ln>
        </p:spPr>
      </p:cxn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5D944A9-6A9B-4BA5-AF0A-3A77F5A2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400050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39A6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39A6"/>
                </a:solidFill>
                <a:latin typeface="Bahnschrift"/>
                <a:ea typeface="Bahnschrift"/>
                <a:cs typeface="Bahnschrift"/>
              </a:rPr>
              <a:t>总览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43E42BEA-1290-4801-A477-A1C67621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tep_Title">
            <a:extLst xmlns:a="http://schemas.openxmlformats.org/drawingml/2006/main">
              <a:ext uri="{FF2B5EF4-FFF2-40B4-BE49-F238E27FC236}">
                <a16:creationId xmlns:a16="http://schemas.microsoft.com/office/drawing/2014/main" id="{57E22116-AEE0-33A1-CB57-661C803A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92105"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  <a:defRPr sz="28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85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研究目标与总体路线</a:t>
            </a:r>
          </a:p>
        </p:txBody>
      </p:sp>
      <p:sp>
        <p:nvSpPr>
          <p:cNvPr id="6" name="Header_Rail">
            <a:extLst xmlns:a="http://schemas.openxmlformats.org/drawingml/2006/main">
              <a:ext uri="{FF2B5EF4-FFF2-40B4-BE49-F238E27FC236}">
                <a16:creationId xmlns:a16="http://schemas.microsoft.com/office/drawing/2014/main" id="{C948DBE9-CC6D-CAFB-53FF-D57E0833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数据处理链</a:t>
            </a:r>
          </a:p>
        </p:txBody>
      </p:sp>
      <p:sp>
        <p:nvSpPr>
          <p:cNvPr id="7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0BEF792E-B1D5-7E9E-14C2-37072CE1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PCT采用八国重放入口，WoS采用八国及香港地址补充，VC采用两份交易表合并母库。</a:t>
            </a:r>
          </a:p>
        </p:txBody>
      </p:sp>
      <p:sp>
        <p:nvSpPr>
          <p:cNvPr id="8" name="Footer_Page">
            <a:extLst xmlns:a="http://schemas.openxmlformats.org/drawingml/2006/main">
              <a:ext uri="{FF2B5EF4-FFF2-40B4-BE49-F238E27FC236}">
                <a16:creationId xmlns:a16="http://schemas.microsoft.com/office/drawing/2014/main" id="{459A491E-FAC9-3934-54D3-091808D4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3B9E73-4236-4D17-AA25-8FE8221D4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104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3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研究目标：识别创新活动的空间集聚，并对照同年 GII 分项指标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6069FB-F639-4EB5-9EB9-2721C0B61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2533650" cy="2333625"/>
          </a:xfrm>
          <a:prstGeom xmlns:a="http://schemas.openxmlformats.org/drawingml/2006/main" prst="roundRect">
            <a:avLst>
              <a:gd name="adj" fmla="val 65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2FA7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AB36E7-894A-4FD8-9D93-A43B0529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52750"/>
            <a:ext cx="219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2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数据准备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FFA174-810C-425C-B1A5-928203642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956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1. 数据准备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BFF4DF-FCA0-48C2-8530-1812835EF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29075"/>
            <a:ext cx="2190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明确数据与窗口</a:t>
            </a:r>
          </a:p>
          <a:p xmlns:a="http://schemas.openxmlformats.org/drawingml/2006/main">
            <a:pPr>
              <a:defRPr sz="19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跨国去重和筛选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2B4A9E-7748-436E-AADE-EBE38872C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762250"/>
            <a:ext cx="2533650" cy="2333625"/>
          </a:xfrm>
          <a:prstGeom xmlns:a="http://schemas.openxmlformats.org/drawingml/2006/main" prst="roundRect">
            <a:avLst>
              <a:gd name="adj" fmla="val 65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2FA7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29C777-D440-4C53-9EC3-4ED3C40FD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952750"/>
            <a:ext cx="219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2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地址定位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A57906-E05C-4831-9FAE-59377E6B2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4956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2. 地址定位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DE0D34-159D-4FC1-A956-3F5871BB8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029075"/>
            <a:ext cx="2190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提取地址字段</a:t>
            </a:r>
          </a:p>
          <a:p xmlns:a="http://schemas.openxmlformats.org/drawingml/2006/main">
            <a:pPr>
              <a:defRPr sz="19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获取坐标与覆盖率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3B53B2-C17D-49CD-89EE-AD6485FFC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62250"/>
            <a:ext cx="2533650" cy="2333625"/>
          </a:xfrm>
          <a:prstGeom xmlns:a="http://schemas.openxmlformats.org/drawingml/2006/main" prst="roundRect">
            <a:avLst>
              <a:gd name="adj" fmla="val 65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2FA7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28A704-01AF-41FB-B929-6C6F9B9E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952750"/>
            <a:ext cx="219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2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贡献与聚类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FB4727-B59E-4E91-A8C3-435F2877B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4956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3. 贡献与聚类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444CC6-5F6C-4A13-B55C-D17651ECD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029075"/>
            <a:ext cx="2190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分配文献贡献</a:t>
            </a:r>
          </a:p>
          <a:p xmlns:a="http://schemas.openxmlformats.org/drawingml/2006/main">
            <a:pPr>
              <a:defRPr sz="19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识别与合并集群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4F115E-4579-4EFF-B4D8-E6C9A0E6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762250"/>
            <a:ext cx="2533650" cy="2333625"/>
          </a:xfrm>
          <a:prstGeom xmlns:a="http://schemas.openxmlformats.org/drawingml/2006/main" prst="roundRect">
            <a:avLst>
              <a:gd name="adj" fmla="val 65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2FA7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65C030-F04B-4D38-BBA9-55F910B67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952750"/>
            <a:ext cx="219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2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两年结果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7F0A1F-CC70-422E-8362-9CEF6EF3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4956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4. 空间与指标对照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B5166B-979E-4494-BA44-19550A08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029075"/>
            <a:ext cx="2190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展示集群范围</a:t>
            </a:r>
          </a:p>
          <a:p xmlns:a="http://schemas.openxmlformats.org/drawingml/2006/main">
            <a:pPr>
              <a:defRPr sz="19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比较三项指标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03C752-8538-412D-855C-D2FFFEBAD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34025"/>
            <a:ext cx="1104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论文来源：中、美、日、德、韩、英、法、意八国，另补香港地址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F47C3EA-0CA9-4CA8-9928-98968A9A4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53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1" u="sng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090b8c62531544d5"/>
              </a:rPr>
              <a:t>原始记录与代码（补充证据）</a:t>
            </a:r>
          </a:p>
        </p:txBody>
      </p:sp>
    </p:spTree>
    <p:extLst>
      <p:ext uri="{BB962C8B-B14F-4D97-AF65-F5344CB8AC3E}">
        <p14:creationId xmlns:p14="http://schemas.microsoft.com/office/powerpoint/2010/main" val="10236234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8F34F0F-9E35-4A86-80B8-0E8941179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01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98E77336-C7C1-441E-B829-F2A6A0E35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1" name="Step_Title">
            <a:extLst xmlns:a="http://schemas.openxmlformats.org/drawingml/2006/main">
              <a:ext uri="{FF2B5EF4-FFF2-40B4-BE49-F238E27FC236}">
                <a16:creationId xmlns:a16="http://schemas.microsoft.com/office/drawing/2014/main" id="{D09E8193-5150-862E-72E3-82BFB2AE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/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第一步：数据来源与采集示例</a:t>
            </a:r>
          </a:p>
        </p:txBody>
      </p:sp>
      <p:sp>
        <p:nvSpPr>
          <p:cNvPr id="32" name="Header_Rail">
            <a:extLst xmlns:a="http://schemas.openxmlformats.org/drawingml/2006/main">
              <a:ext uri="{FF2B5EF4-FFF2-40B4-BE49-F238E27FC236}">
                <a16:creationId xmlns:a16="http://schemas.microsoft.com/office/drawing/2014/main" id="{6483A09C-637A-848F-928D-B7DAB356A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33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CD0A5784-BDA4-A24B-25E7-8F3836AD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本页列已核实来源与法国查询示例，不将该示例推广为所有国家及批次的下载条件。</a:t>
            </a:r>
          </a:p>
        </p:txBody>
      </p:sp>
      <p:sp>
        <p:nvSpPr>
          <p:cNvPr id="34" name="Footer_Page">
            <a:extLst xmlns:a="http://schemas.openxmlformats.org/drawingml/2006/main">
              <a:ext uri="{FF2B5EF4-FFF2-40B4-BE49-F238E27FC236}">
                <a16:creationId xmlns:a16="http://schemas.microsoft.com/office/drawing/2014/main" id="{81E456E3-FDFD-8CD1-2526-7A33593A0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03</a:t>
            </a:r>
          </a:p>
        </p:txBody>
      </p:sp>
      <p:sp>
        <p:nvSpPr>
          <p:cNvPr id="35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08845CF5-5CA1-44D9-9759-BEB50B00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数据来源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6E98C24B-6C70-4AF8-89EA-E2EE3EFF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11049000" cy="1314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EF9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F5FF6A91-8E40-4917-912E-5EFB60921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14500"/>
            <a:ext cx="161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7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70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PCT</a:t>
            </a: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06DB61AB-1C38-41F6-B6B7-3B7383AF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57425"/>
            <a:ext cx="161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专利导出</a:t>
            </a:r>
          </a:p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96167710-B5CA-42F8-92D3-9C61693D0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1638300"/>
            <a:ext cx="8715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incoPat 年度专利表格导出（XLSX）</a:t>
            </a:r>
          </a:p>
        </p:txBody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8DCBAA4D-827F-4472-90CD-A3A6A7E15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057400"/>
            <a:ext cx="8715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接收字段：公开号、公开日、发明人及原始地址</a:t>
            </a: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489A1AC0-C239-45A3-B014-5F1404E69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11049000" cy="1314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1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DB098223-DA63-4890-94BF-197FBC614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38500"/>
            <a:ext cx="161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7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70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WoS</a:t>
            </a:r>
          </a:p>
        </p:txBody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7AC2E68A-D056-4686-A620-AC581BAA3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81425"/>
            <a:ext cx="161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论文元数据</a:t>
            </a:r>
          </a:p>
        </p:txBody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2A99990B-062C-4DE2-97D4-0033CB0A5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162300"/>
            <a:ext cx="8715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WoS 核心合集：网页检索与完整记录导出</a:t>
            </a: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659FCC79-6154-46D9-8920-A7FF94D94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581400"/>
            <a:ext cx="8715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法国检索：地址国家France、出版日期、Article，不用“创新”主题词</a:t>
            </a: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10FD7E91-6DE2-4648-A280-D823EEF8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924300"/>
            <a:ext cx="8715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排除40项研究领域（含心理学、教育学），下载后筛选SCIE索引</a:t>
            </a:r>
          </a:p>
        </p:txBody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B818DBD0-2638-46EE-A42C-248022BBD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52950"/>
            <a:ext cx="11049000" cy="1314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9E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C52215E1-BAC5-461B-8C16-E814DA2F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62500"/>
            <a:ext cx="161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7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70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VC</a:t>
            </a:r>
          </a:p>
        </p:txBody>
      </p:sp>
      <p:sp>
        <p:nvSpPr>
          <p:cNvPr id="50" name="矩形 49">
            <a:extLst xmlns:a="http://schemas.openxmlformats.org/drawingml/2006/main">
              <a:ext uri="{FF2B5EF4-FFF2-40B4-BE49-F238E27FC236}">
                <a16:creationId xmlns:a16="http://schemas.microsoft.com/office/drawing/2014/main" id="{B7A71E25-78B2-4842-A289-84DB4ACCA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05425"/>
            <a:ext cx="161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交易导出</a:t>
            </a:r>
          </a:p>
        </p:txBody>
      </p:sp>
      <p:sp>
        <p:nvSpPr>
          <p:cNvPr id="51" name="矩形 50">
            <a:extLst xmlns:a="http://schemas.openxmlformats.org/drawingml/2006/main">
              <a:ext uri="{FF2B5EF4-FFF2-40B4-BE49-F238E27FC236}">
                <a16:creationId xmlns:a16="http://schemas.microsoft.com/office/drawing/2014/main" id="{E824AEB4-B117-47CF-932D-E1962157D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686300"/>
            <a:ext cx="8715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两份 PitchBook 格式交易表（CSV）</a:t>
            </a:r>
          </a:p>
        </p:txBody>
      </p:sp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D71F59FF-E49F-447E-93AB-A3E8D6C4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5105400"/>
            <a:ext cx="8715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交易表与 Investor 投资者名录分别接收</a:t>
            </a:r>
          </a:p>
        </p:txBody>
      </p:sp>
      <p:sp>
        <p:nvSpPr>
          <p:cNvPr id="54" name="矩形 53">
            <a:extLst xmlns:a="http://schemas.openxmlformats.org/drawingml/2006/main">
              <a:ext uri="{FF2B5EF4-FFF2-40B4-BE49-F238E27FC236}">
                <a16:creationId xmlns:a16="http://schemas.microsoft.com/office/drawing/2014/main" id="{FA1A4BC5-5983-44CB-8C2C-5797CD11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53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1" u="sng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53814ff649054edb"/>
              </a:rPr>
              <a:t>原始记录与代码（补充证据）</a:t>
            </a:r>
          </a:p>
        </p:txBody>
      </p:sp>
    </p:spTree>
    <p:extLst>
      <p:ext uri="{BB962C8B-B14F-4D97-AF65-F5344CB8AC3E}">
        <p14:creationId xmlns:p14="http://schemas.microsoft.com/office/powerpoint/2010/main" val="7200777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43E42BEA-1290-4801-A477-A1C67621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9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E0BF1FDF-92C1-5C82-4CA9-D980BF36A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WoS 16类为探索性研究口径。具体排除清单和VC资格去向见技术附录。</a:t>
            </a:r>
          </a:p>
        </p:txBody>
      </p:sp>
      <p:sp>
        <p:nvSpPr>
          <p:cNvPr id="50" name="Footer_Page">
            <a:extLst xmlns:a="http://schemas.openxmlformats.org/drawingml/2006/main">
              <a:ext uri="{FF2B5EF4-FFF2-40B4-BE49-F238E27FC236}">
                <a16:creationId xmlns:a16="http://schemas.microsoft.com/office/drawing/2014/main" id="{D9BC0EDE-0976-CF9B-DC46-A3C7295F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04</a:t>
            </a:r>
          </a:p>
        </p:txBody>
      </p:sp>
      <p:sp>
        <p:nvSpPr>
          <p:cNvPr id="51" name="Header_Rail">
            <a:extLst xmlns:a="http://schemas.openxmlformats.org/drawingml/2006/main">
              <a:ext uri="{FF2B5EF4-FFF2-40B4-BE49-F238E27FC236}">
                <a16:creationId xmlns:a16="http://schemas.microsoft.com/office/drawing/2014/main" id="{20894C92-2EB9-4E75-A0DD-629B8DF7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90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039A6"/>
                </a:solidFill>
                <a:latin typeface="DengXian"/>
                <a:ea typeface="DengXian"/>
                <a:cs typeface="DengXian"/>
              </a:defRPr>
            </a:pPr>
            <a:r>
              <a:rPr sz="9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52" name="Step_Title">
            <a:extLst xmlns:a="http://schemas.openxmlformats.org/drawingml/2006/main">
              <a:ext uri="{FF2B5EF4-FFF2-40B4-BE49-F238E27FC236}">
                <a16:creationId xmlns:a16="http://schemas.microsoft.com/office/drawing/2014/main" id="{84935794-624F-4B7E-BA98-2884F5BD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>
              <a:buNone/>
              <a:defRPr sz="30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第二步：去重、筛选与两年纳入数量</a:t>
            </a:r>
          </a:p>
        </p:txBody>
      </p:sp>
      <p:sp>
        <p:nvSpPr>
          <p:cNvPr id="53" name="矩形 2">
            <a:extLst xmlns:a="http://schemas.openxmlformats.org/drawingml/2006/main">
              <a:ext uri="{FF2B5EF4-FFF2-40B4-BE49-F238E27FC236}">
                <a16:creationId xmlns:a16="http://schemas.microsoft.com/office/drawing/2014/main" id="{E3270837-30D9-4DFA-84FF-D0399F92B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619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0039A6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>
                <a:solidFill>
                  <a:srgbClr val="0039A6"/>
                </a:solidFill>
                <a:latin typeface="Bahnschrift"/>
                <a:ea typeface="Bahnschrift"/>
                <a:cs typeface="Bahnschrift"/>
              </a:rPr>
              <a:t>02</a:t>
            </a:r>
          </a:p>
        </p:txBody>
      </p:sp>
      <p:sp>
        <p:nvSpPr>
          <p:cNvPr id="54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08845CF5-5CA1-44D9-9759-BEB50B00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记录去重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5A4A083C-7D6B-4B70-92EB-F6F782F3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57325"/>
            <a:ext cx="1104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1. 按编号合并重复记录　2. 按各年窗口和资格条件确定输入</a:t>
            </a:r>
          </a:p>
        </p:txBody>
      </p:sp>
      <p:graphicFrame>
        <p:nvGraphicFrame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761F4BB9-F896-4265-BE18-30AF9EB21AC4}"/>
              </a:ext>
            </a:extLst>
          </p:cNvPr>
          <p:cNvGraphicFramePr/>
          <p:nvPr/>
        </p:nvGraphicFramePr>
        <p:xfrm>
          <a:off xmlns:a="http://schemas.openxmlformats.org/drawingml/2006/main" x="609600" y="1990725"/>
          <a:ext xmlns:a="http://schemas.openxmlformats.org/drawingml/2006/main" cx="11049000" cy="32575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838200"/>
                <a:gridCol w="2333625"/>
                <a:gridCol w="2095500"/>
                <a:gridCol w="1828800"/>
                <a:gridCol w="2000250"/>
                <a:gridCol w="1952625"/>
              </a:tblGrid>
              <a:tr h="457200"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版本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数据／时间窗口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来源记录数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减少重复副本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去重后数量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最终纳入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466725"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PCT  2020—2024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1,172,139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36,119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1,136,020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1,096,989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725"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WoS  2019—2023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7,097,887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1,023,287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6,074,600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5,852,243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466725"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VC  2019—2023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1,430,141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382,871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1,047,270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250,178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725"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PCT  2021—2025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1,174,265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36,906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1,137,359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1,095,774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466725"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WoS  2020—2024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7,408,349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1,030,875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6,377,474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6,138,505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725"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VC  2020—2024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1,476,388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372,172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1,104,216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57150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254,467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</a:tbl>
          </a:graphicData>
        </a:graphic>
      </p:graphicFrame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95F94BF9-AE03-4F37-BF13-5BC10E6A4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14975"/>
            <a:ext cx="1104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7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3. PCT按可计分地址纳入，WoS执行16类研究筛选，VC筛选已完成的融资候选。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45076E8C-94BC-4504-8AEF-BCBA3294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95975"/>
            <a:ext cx="1104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4. 三类数据分别按件、篇、笔核算。来源与地址关系保留，两年窗口不能相加。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4A084BD-CB3C-4DB5-A30E-BBCDDD8A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5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0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5a477c4f55da4ed5"/>
              </a:rPr>
              <a:t>查看两年去重与筛选明细</a:t>
            </a:r>
          </a:p>
        </p:txBody>
      </p:sp>
    </p:spTree>
    <p:extLst>
      <p:ext uri="{BB962C8B-B14F-4D97-AF65-F5344CB8AC3E}">
        <p14:creationId xmlns:p14="http://schemas.microsoft.com/office/powerpoint/2010/main" val="10236234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45B5025-A17E-44E5-813C-8AD66CC35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03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5E08C36C-DA4B-4F4C-9829-1B1F7F1D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tep_Title">
            <a:extLst xmlns:a="http://schemas.openxmlformats.org/drawingml/2006/main">
              <a:ext uri="{FF2B5EF4-FFF2-40B4-BE49-F238E27FC236}">
                <a16:creationId xmlns:a16="http://schemas.microsoft.com/office/drawing/2014/main" id="{60AA61F0-532C-D6F2-7D06-54DE59152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/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第三步：三国合作论文的作者与地址解析</a:t>
            </a:r>
          </a:p>
        </p:txBody>
      </p:sp>
      <p:sp>
        <p:nvSpPr>
          <p:cNvPr id="6" name="Header_Rail">
            <a:extLst xmlns:a="http://schemas.openxmlformats.org/drawingml/2006/main">
              <a:ext uri="{FF2B5EF4-FFF2-40B4-BE49-F238E27FC236}">
                <a16:creationId xmlns:a16="http://schemas.microsoft.com/office/drawing/2014/main" id="{EE91C014-B2C8-6BE2-FC25-A9B002D7C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7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12B9C8D9-1B43-8226-02F6-D2CCEC3B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示例论文发表于2019年，属于GII2025窗口。两个清华地址属于同一大学的不同地址块。</a:t>
            </a:r>
          </a:p>
        </p:txBody>
      </p:sp>
      <p:sp>
        <p:nvSpPr>
          <p:cNvPr id="8" name="Footer_Page">
            <a:extLst xmlns:a="http://schemas.openxmlformats.org/drawingml/2006/main">
              <a:ext uri="{FF2B5EF4-FFF2-40B4-BE49-F238E27FC236}">
                <a16:creationId xmlns:a16="http://schemas.microsoft.com/office/drawing/2014/main" id="{C29FB37A-71D4-D823-05F8-E0F8E407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05</a:t>
            </a:r>
          </a:p>
        </p:txBody>
      </p:sp>
      <p:sp>
        <p:nvSpPr>
          <p:cNvPr id="92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5B5C513C-09A9-4174-A88A-C0CFFB4B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地址解析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3BBBDBDF-7396-428E-BC47-3209ACBC5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1. WOS:000447799400035（2019年），5位作者，4个地址，跨3国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53D83D58-740D-456E-BAD2-79E292285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2. 按方括号识别作者组，再拆出各地址正文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4CA7C070-E031-4288-9BF3-11957ECCC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0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3. 同一作者的两个地址均保留　4. 每个地址分别生成查询线索</a:t>
            </a:r>
          </a:p>
        </p:txBody>
      </p:sp>
      <p:graphicFrame>
        <p:nvGraphicFrame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2F1727C1-FB25-487B-9B26-272A97AB3C2E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11049000" cy="34099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685800"/>
                <a:gridCol w="6191250"/>
                <a:gridCol w="4171950"/>
              </a:tblGrid>
              <a:tr h="4286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地址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原地址的机构与地点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关联作者与国家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7334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Tsinghua Univ, Ctr Combust Energy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Beijing 100084, Peoples R China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Mevel, R.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中国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Tsinghua Univ, Dept Automot Engn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Beijing 100084, Peoples R China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Mevel, R.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中国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7334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Ecole Polytech Paris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F-91128 Palaiseau, France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Rostand、Lemarie、Breyton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法国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CALTECH, Grad Aerosp Labs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Pasadena, CA 91125 USA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Shepherd, J. E.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美国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</a:tbl>
          </a:graphicData>
        </a:graphic>
      </p:graphicFrame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A6E89A96-2C0A-42F1-B904-3D9E1FDEC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1049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0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40fb2fa71cd04a13"/>
              </a:rPr>
              <a:t>查看原记录、数据库输入输出与逐址采用依据</a:t>
            </a:r>
          </a:p>
        </p:txBody>
      </p:sp>
    </p:spTree>
    <p:extLst>
      <p:ext uri="{BB962C8B-B14F-4D97-AF65-F5344CB8AC3E}">
        <p14:creationId xmlns:p14="http://schemas.microsoft.com/office/powerpoint/2010/main" val="16081429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EFCA1A4-2A02-4120-8799-3C9829E3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04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CE3F4823-24CE-477D-A306-BCCA98BA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tep_Title">
            <a:extLst xmlns:a="http://schemas.openxmlformats.org/drawingml/2006/main">
              <a:ext uri="{FF2B5EF4-FFF2-40B4-BE49-F238E27FC236}">
                <a16:creationId xmlns:a16="http://schemas.microsoft.com/office/drawing/2014/main" id="{E82BFB81-9BB6-B324-35AD-E6D9E754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>
            <a:defPPr>
              <a:defRPr sz="2925"/>
            </a:defPPr>
          </a:lstStyle>
          <a:p xmlns:a="http://schemas.openxmlformats.org/drawingml/2006/main">
            <a:pPr marL="0" lvl="0" indent="0" algn="l">
              <a:buNone/>
              <a:defRPr sz="2925"/>
            </a:pPr>
            <a:r>
              <a:rPr sz="29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第四步：地址定位数据库的输入与返回</a:t>
            </a:r>
          </a:p>
        </p:txBody>
      </p:sp>
      <p:sp>
        <p:nvSpPr>
          <p:cNvPr id="18" name="Header_Rail">
            <a:extLst xmlns:a="http://schemas.openxmlformats.org/drawingml/2006/main">
              <a:ext uri="{FF2B5EF4-FFF2-40B4-BE49-F238E27FC236}">
                <a16:creationId xmlns:a16="http://schemas.microsoft.com/office/drawing/2014/main" id="{22576733-1924-C8DF-7DE4-126AF10ED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24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36EF717B-AB2C-D11F-A42C-D6E7DB2C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查询路径由可用字段和已有结果决定。ROR位置可能来自GeoNames，OSM系服务按同源处理。</a:t>
            </a:r>
          </a:p>
        </p:txBody>
      </p:sp>
      <p:sp>
        <p:nvSpPr>
          <p:cNvPr id="30" name="Footer_Page">
            <a:extLst xmlns:a="http://schemas.openxmlformats.org/drawingml/2006/main">
              <a:ext uri="{FF2B5EF4-FFF2-40B4-BE49-F238E27FC236}">
                <a16:creationId xmlns:a16="http://schemas.microsoft.com/office/drawing/2014/main" id="{03327AEB-C212-A0FA-816B-DF05D3373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06</a:t>
            </a:r>
          </a:p>
        </p:txBody>
      </p:sp>
      <p:sp>
        <p:nvSpPr>
          <p:cNvPr id="31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F2866B65-A4C0-4AA0-9177-533F0D28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地址定位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E6BFF28-FB16-4449-9D65-92415C040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1. 保留原地址并统一格式　2. 按机构、地名和邮编准备查询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0423628-0C85-42FF-BBC6-F19D4C930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0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3. 将已有结果纳入候选集合　4. 按分支规则选点并记录来源和精度</a:t>
            </a:r>
          </a:p>
        </p:txBody>
      </p:sp>
      <p:graphicFrame>
        <p:nvGraphicFrame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ED919E4-1B13-4018-B72C-A26549FA6046}"/>
              </a:ext>
            </a:extLst>
          </p:cNvPr>
          <p:cNvGraphicFramePr/>
          <p:nvPr/>
        </p:nvGraphicFramePr>
        <p:xfrm>
          <a:off xmlns:a="http://schemas.openxmlformats.org/drawingml/2006/main" x="609600" y="2019300"/>
          <a:ext xmlns:a="http://schemas.openxmlformats.org/drawingml/2006/main" cx="11049000" cy="33909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076450"/>
                <a:gridCol w="4114800"/>
                <a:gridCol w="4857750"/>
              </a:tblGrid>
              <a:tr h="41910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数据库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准备什么输入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返回什么、用于什么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6667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ROR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机构名录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国家码＋机构名称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统一缩写、名称与别名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机构ID、登记名称和位置线索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为机构识别及Photon查询提供依据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191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GeoNames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地名与邮编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国家码＋城市＋行政区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或国家码＋邮编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地名ID、城市或邮区坐标、行政区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用作候选点或位置锚点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8191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Photon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OSM地图要素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机构分支：ROR登记名＋锚点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既有地址查询结果按来源保留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地图要素坐标、名称、类别与OSM ID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再检查国家、要素类型和位置距离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Postcodes.io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英国完整邮编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原件中完整英国邮编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本例：EC4V5BT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邮区经纬度及行政区</a:t>
                      </a:r>
                    </a:p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用于有原件支持的英国修订子集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</a:tbl>
          </a:graphicData>
        </a:graphic>
      </p:graphicFrame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509D208-FDF5-490F-9586-F1D4990EB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1049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0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c8f63bf07da144cd"/>
              </a:rPr>
              <a:t>查看原记录、数据库输入输出与逐址采用依据</a:t>
            </a:r>
          </a:p>
        </p:txBody>
      </p:sp>
    </p:spTree>
    <p:extLst>
      <p:ext uri="{BB962C8B-B14F-4D97-AF65-F5344CB8AC3E}">
        <p14:creationId xmlns:p14="http://schemas.microsoft.com/office/powerpoint/2010/main" val="7104665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EFCA1A4-2A02-4120-8799-3C9829E3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04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CE3F4823-24CE-477D-A306-BCCA98BA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tep_Title">
            <a:extLst xmlns:a="http://schemas.openxmlformats.org/drawingml/2006/main">
              <a:ext uri="{FF2B5EF4-FFF2-40B4-BE49-F238E27FC236}">
                <a16:creationId xmlns:a16="http://schemas.microsoft.com/office/drawing/2014/main" id="{E82BFB81-9BB6-B324-35AD-E6D9E754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>
            <a:defPPr>
              <a:defRPr sz="2925"/>
            </a:defPPr>
          </a:lstStyle>
          <a:p xmlns:a="http://schemas.openxmlformats.org/drawingml/2006/main">
            <a:pPr marL="0" lvl="0" indent="0" algn="l">
              <a:buNone/>
              <a:defRPr sz="2925"/>
            </a:pPr>
            <a:r>
              <a:rPr sz="29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第四步：三国论文的实际采用坐标</a:t>
            </a:r>
          </a:p>
        </p:txBody>
      </p:sp>
      <p:sp>
        <p:nvSpPr>
          <p:cNvPr id="18" name="Header_Rail">
            <a:extLst xmlns:a="http://schemas.openxmlformats.org/drawingml/2006/main">
              <a:ext uri="{FF2B5EF4-FFF2-40B4-BE49-F238E27FC236}">
                <a16:creationId xmlns:a16="http://schemas.microsoft.com/office/drawing/2014/main" id="{22576733-1924-C8DF-7DE4-126AF10ED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24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36EF717B-AB2C-D11F-A42C-D6E7DB2C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四条地址各只有一个来源候选。法国、美国点保留人工复核状态，机构标签不等于楼宇精度。</a:t>
            </a:r>
          </a:p>
        </p:txBody>
      </p:sp>
      <p:sp>
        <p:nvSpPr>
          <p:cNvPr id="30" name="Footer_Page">
            <a:extLst xmlns:a="http://schemas.openxmlformats.org/drawingml/2006/main">
              <a:ext uri="{FF2B5EF4-FFF2-40B4-BE49-F238E27FC236}">
                <a16:creationId xmlns:a16="http://schemas.microsoft.com/office/drawing/2014/main" id="{03327AEB-C212-A0FA-816B-DF05D3373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07</a:t>
            </a:r>
          </a:p>
        </p:txBody>
      </p:sp>
      <p:sp>
        <p:nvSpPr>
          <p:cNvPr id="31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F2866B65-A4C0-4AA0-9177-533F0D28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地址定位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B890EE1-7450-48C8-8B2A-44D61575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1. 沿用同一篇论文　2. 从原址取得机构、城市、州省和邮编线索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BC95B3E-8E8C-4A80-B2F3-2534C6532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4835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0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4. 两个清华地址落到同一位置，保留两条地址贡献后再汇总到该点</a:t>
            </a:r>
          </a:p>
        </p:txBody>
      </p:sp>
      <p:graphicFrame>
        <p:nvGraphicFrame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C3503E6-C1C1-4C3C-B4AF-0A0E6475D6FF}"/>
              </a:ext>
            </a:extLst>
          </p:cNvPr>
          <p:cNvGraphicFramePr/>
          <p:nvPr/>
        </p:nvGraphicFramePr>
        <p:xfrm>
          <a:off xmlns:a="http://schemas.openxmlformats.org/drawingml/2006/main" x="609600" y="2028825"/>
          <a:ext xmlns:a="http://schemas.openxmlformats.org/drawingml/2006/main" cx="11049000" cy="35623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000375"/>
                <a:gridCol w="3171825"/>
                <a:gridCol w="2571750"/>
                <a:gridCol w="2305050"/>
              </a:tblGrid>
              <a:tr h="4381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地址与所在国家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定位输入线索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3. 采用经度／纬度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台账记录的来源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7810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清华燃烧能源中心（CN）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Tsinghua Univ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Beijing 100084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116.320963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40.002291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ROR名称对齐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Photon机构点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清华汽车工程系（CN）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Tsinghua Univ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Beijing 100084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116.320963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40.002291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ROR名称对齐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Photon机构点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7810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法国理工学院（FR）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Ecole Polytech Paris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Palaiseau 91128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2.199685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48.713111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Photon／OSM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要素点，待复核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加州理工学院（US）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CALTECH, Pasadena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CA 91125 USA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-118.123875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34.137122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Photon／OSM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要素点，待复核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</a:tbl>
          </a:graphicData>
        </a:graphic>
      </p:graphicFrame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D5C4289-2CB9-4E77-88DD-B128A9003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1049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0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5c46706be826459f"/>
              </a:rPr>
              <a:t>查看原记录、数据库输入输出与逐址采用依据</a:t>
            </a:r>
          </a:p>
        </p:txBody>
      </p:sp>
    </p:spTree>
    <p:extLst>
      <p:ext uri="{BB962C8B-B14F-4D97-AF65-F5344CB8AC3E}">
        <p14:creationId xmlns:p14="http://schemas.microsoft.com/office/powerpoint/2010/main" val="7104665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45B5025-A17E-44E5-813C-8AD66CC35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05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5E08C36C-DA4B-4F4C-9829-1B1F7F1D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9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F628159C-F18C-24D0-12EB-198D78F5E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本页的基础库统计不等于当前A2最终入簇覆盖率，各阶段分母保持分别核算。</a:t>
            </a:r>
          </a:p>
        </p:txBody>
      </p:sp>
      <p:sp>
        <p:nvSpPr>
          <p:cNvPr id="50" name="Footer_Page">
            <a:extLst xmlns:a="http://schemas.openxmlformats.org/drawingml/2006/main">
              <a:ext uri="{FF2B5EF4-FFF2-40B4-BE49-F238E27FC236}">
                <a16:creationId xmlns:a16="http://schemas.microsoft.com/office/drawing/2014/main" id="{3C9C3148-AF30-DE15-47FB-82C551DA8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08</a:t>
            </a:r>
          </a:p>
        </p:txBody>
      </p:sp>
      <p:sp>
        <p:nvSpPr>
          <p:cNvPr id="51" name="Header_Rail">
            <a:extLst xmlns:a="http://schemas.openxmlformats.org/drawingml/2006/main">
              <a:ext uri="{FF2B5EF4-FFF2-40B4-BE49-F238E27FC236}">
                <a16:creationId xmlns:a16="http://schemas.microsoft.com/office/drawing/2014/main" id="{B262709F-0BE3-4D72-BBB7-C52873CD8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90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039A6"/>
                </a:solidFill>
                <a:latin typeface="DengXian"/>
                <a:ea typeface="DengXian"/>
                <a:cs typeface="DengXian"/>
              </a:defRPr>
            </a:pPr>
            <a:r>
              <a:rPr sz="9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52" name="Step_Title">
            <a:extLst xmlns:a="http://schemas.openxmlformats.org/drawingml/2006/main">
              <a:ext uri="{FF2B5EF4-FFF2-40B4-BE49-F238E27FC236}">
                <a16:creationId xmlns:a16="http://schemas.microsoft.com/office/drawing/2014/main" id="{1BFFBF86-F95D-41E8-AD9A-53F1C31AC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>
              <a:buNone/>
              <a:defRPr sz="30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第五步：基础地址库的坐标覆盖</a:t>
            </a:r>
          </a:p>
        </p:txBody>
      </p:sp>
      <p:sp>
        <p:nvSpPr>
          <p:cNvPr id="53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F2866B65-A4C0-4AA0-9177-533F0D28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覆盖核算</a:t>
            </a:r>
          </a:p>
        </p:txBody>
      </p:sp>
      <p:sp>
        <p:nvSpPr>
          <p:cNvPr id="54" name="矩形 53">
            <a:extLst xmlns:a="http://schemas.openxmlformats.org/drawingml/2006/main">
              <a:ext uri="{FF2B5EF4-FFF2-40B4-BE49-F238E27FC236}">
                <a16:creationId xmlns:a16="http://schemas.microsoft.com/office/drawing/2014/main" id="{B5C38F76-345F-4697-90CD-2D3F3BDC9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GII2025 基础地址库覆盖统计，VC另按纳入交易核算</a:t>
            </a:r>
          </a:p>
        </p:txBody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EF76CAAD-BE3C-471F-98CC-F43B53D9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104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PCT／WoS计不同国家地址，WoS为16类筛选前并含香港补充</a:t>
            </a:r>
          </a:p>
        </p:txBody>
      </p:sp>
      <p:sp>
        <p:nvSpPr>
          <p:cNvPr id="56" name="矩形 55">
            <a:extLst xmlns:a="http://schemas.openxmlformats.org/drawingml/2006/main">
              <a:ext uri="{FF2B5EF4-FFF2-40B4-BE49-F238E27FC236}">
                <a16:creationId xmlns:a16="http://schemas.microsoft.com/office/drawing/2014/main" id="{3ED009DB-D0EE-4E13-BBA1-23E852AB3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955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3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PCT</a:t>
            </a:r>
          </a:p>
        </p:txBody>
      </p:sp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1D7DDEBE-78F7-4EA6-B5C8-2E6941628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5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5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基础地址库</a:t>
            </a:r>
          </a:p>
          <a:p xmlns:a="http://schemas.openxmlformats.org/drawingml/2006/main">
            <a:pPr>
              <a:buNone/>
              <a:defRPr sz="15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5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同国同址计一次</a:t>
            </a:r>
          </a:p>
        </p:txBody>
      </p:sp>
      <p:sp>
        <p:nvSpPr>
          <p:cNvPr id="58" name="矩形 57">
            <a:extLst xmlns:a="http://schemas.openxmlformats.org/drawingml/2006/main">
              <a:ext uri="{FF2B5EF4-FFF2-40B4-BE49-F238E27FC236}">
                <a16:creationId xmlns:a16="http://schemas.microsoft.com/office/drawing/2014/main" id="{62AB8DAE-E141-4748-9122-A13941365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2495550"/>
            <a:ext cx="485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8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515,091 / 516,431</a:t>
            </a:r>
          </a:p>
        </p:txBody>
      </p:sp>
      <p:sp>
        <p:nvSpPr>
          <p:cNvPr id="59" name="矩形 58">
            <a:extLst xmlns:a="http://schemas.openxmlformats.org/drawingml/2006/main">
              <a:ext uri="{FF2B5EF4-FFF2-40B4-BE49-F238E27FC236}">
                <a16:creationId xmlns:a16="http://schemas.microsoft.com/office/drawing/2014/main" id="{EB6F139F-3827-4B0C-9057-10D82A265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2914650"/>
            <a:ext cx="447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D2C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0" name="矩形 59">
            <a:extLst xmlns:a="http://schemas.openxmlformats.org/drawingml/2006/main">
              <a:ext uri="{FF2B5EF4-FFF2-40B4-BE49-F238E27FC236}">
                <a16:creationId xmlns:a16="http://schemas.microsoft.com/office/drawing/2014/main" id="{AF13E7ED-4D89-4463-85C9-B55D060BE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2914650"/>
            <a:ext cx="4465134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2FA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1" name="矩形 60">
            <a:extLst xmlns:a="http://schemas.openxmlformats.org/drawingml/2006/main">
              <a:ext uri="{FF2B5EF4-FFF2-40B4-BE49-F238E27FC236}">
                <a16:creationId xmlns:a16="http://schemas.microsoft.com/office/drawing/2014/main" id="{A759BEE8-BE5B-4DA8-8226-F8A8FB9E0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724150"/>
            <a:ext cx="142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3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99.74%</a:t>
            </a:r>
          </a:p>
        </p:txBody>
      </p:sp>
      <p:sp>
        <p:nvSpPr>
          <p:cNvPr id="62" name="矩形 61">
            <a:extLst xmlns:a="http://schemas.openxmlformats.org/drawingml/2006/main">
              <a:ext uri="{FF2B5EF4-FFF2-40B4-BE49-F238E27FC236}">
                <a16:creationId xmlns:a16="http://schemas.microsoft.com/office/drawing/2014/main" id="{3D18C433-6A9A-4DF3-A985-88D5EF9A8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3209925"/>
            <a:ext cx="447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1575" b="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未定位 1,340</a:t>
            </a:r>
          </a:p>
        </p:txBody>
      </p:sp>
      <p:sp>
        <p:nvSpPr>
          <p:cNvPr id="63" name="矩形 62">
            <a:extLst xmlns:a="http://schemas.openxmlformats.org/drawingml/2006/main">
              <a:ext uri="{FF2B5EF4-FFF2-40B4-BE49-F238E27FC236}">
                <a16:creationId xmlns:a16="http://schemas.microsoft.com/office/drawing/2014/main" id="{F5EF4A17-6351-41CA-9217-8FFD792D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0520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3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WoS</a:t>
            </a:r>
          </a:p>
        </p:txBody>
      </p:sp>
      <p:sp>
        <p:nvSpPr>
          <p:cNvPr id="64" name="矩形 63">
            <a:extLst xmlns:a="http://schemas.openxmlformats.org/drawingml/2006/main">
              <a:ext uri="{FF2B5EF4-FFF2-40B4-BE49-F238E27FC236}">
                <a16:creationId xmlns:a16="http://schemas.microsoft.com/office/drawing/2014/main" id="{6A37EEB3-83EA-4C75-9DCF-419B6DD13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16类筛选前</a:t>
            </a:r>
          </a:p>
          <a:p xmlns:a="http://schemas.openxmlformats.org/drawingml/2006/main">
            <a:pPr>
              <a:buNone/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同国同址计一次</a:t>
            </a:r>
          </a:p>
        </p:txBody>
      </p:sp>
      <p:sp>
        <p:nvSpPr>
          <p:cNvPr id="65" name="矩形 64">
            <a:extLst xmlns:a="http://schemas.openxmlformats.org/drawingml/2006/main">
              <a:ext uri="{FF2B5EF4-FFF2-40B4-BE49-F238E27FC236}">
                <a16:creationId xmlns:a16="http://schemas.microsoft.com/office/drawing/2014/main" id="{9B707BC9-473A-4613-95C6-AA296836E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3505200"/>
            <a:ext cx="485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8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5,969,739 / 5,979,389</a:t>
            </a:r>
          </a:p>
        </p:txBody>
      </p:sp>
      <p:sp>
        <p:nvSpPr>
          <p:cNvPr id="66" name="矩形 65">
            <a:extLst xmlns:a="http://schemas.openxmlformats.org/drawingml/2006/main">
              <a:ext uri="{FF2B5EF4-FFF2-40B4-BE49-F238E27FC236}">
                <a16:creationId xmlns:a16="http://schemas.microsoft.com/office/drawing/2014/main" id="{665D19C6-71A1-4749-9CC1-19E4BEC65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3924300"/>
            <a:ext cx="447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D2C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7" name="矩形 66">
            <a:extLst xmlns:a="http://schemas.openxmlformats.org/drawingml/2006/main">
              <a:ext uri="{FF2B5EF4-FFF2-40B4-BE49-F238E27FC236}">
                <a16:creationId xmlns:a16="http://schemas.microsoft.com/office/drawing/2014/main" id="{D081BB93-89C5-44C8-A721-574A1A5A2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3924300"/>
            <a:ext cx="4469525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2FA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8" name="矩形 67">
            <a:extLst xmlns:a="http://schemas.openxmlformats.org/drawingml/2006/main">
              <a:ext uri="{FF2B5EF4-FFF2-40B4-BE49-F238E27FC236}">
                <a16:creationId xmlns:a16="http://schemas.microsoft.com/office/drawing/2014/main" id="{449A4F3A-E635-43DC-A9A3-247C9D30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733800"/>
            <a:ext cx="142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3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99.84%</a:t>
            </a:r>
          </a:p>
        </p:txBody>
      </p:sp>
      <p:sp>
        <p:nvSpPr>
          <p:cNvPr id="69" name="矩形 68">
            <a:extLst xmlns:a="http://schemas.openxmlformats.org/drawingml/2006/main">
              <a:ext uri="{FF2B5EF4-FFF2-40B4-BE49-F238E27FC236}">
                <a16:creationId xmlns:a16="http://schemas.microsoft.com/office/drawing/2014/main" id="{2CF9F012-06A9-4E4A-B8C5-F327087D6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4219575"/>
            <a:ext cx="447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1575" b="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未定位 9,650</a:t>
            </a:r>
          </a:p>
        </p:txBody>
      </p:sp>
      <p:sp>
        <p:nvSpPr>
          <p:cNvPr id="70" name="矩形 69">
            <a:extLst xmlns:a="http://schemas.openxmlformats.org/drawingml/2006/main">
              <a:ext uri="{FF2B5EF4-FFF2-40B4-BE49-F238E27FC236}">
                <a16:creationId xmlns:a16="http://schemas.microsoft.com/office/drawing/2014/main" id="{71EEBC21-870B-4574-9E8C-DDDFA5520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FF5F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FF5F49"/>
                </a:solidFill>
                <a:latin typeface="DengXian"/>
                <a:ea typeface="DengXian"/>
                <a:cs typeface="DengXian"/>
              </a:defRPr>
            </a:pPr>
            <a:r>
              <a:rPr sz="2325" b="1">
                <a:solidFill>
                  <a:srgbClr val="FF5F49"/>
                </a:solidFill>
                <a:latin typeface="DengXian"/>
                <a:ea typeface="DengXian"/>
                <a:cs typeface="DengXian"/>
              </a:rPr>
              <a:t>VC</a:t>
            </a:r>
          </a:p>
        </p:txBody>
      </p:sp>
      <p:sp>
        <p:nvSpPr>
          <p:cNvPr id="71" name="矩形 70">
            <a:extLst xmlns:a="http://schemas.openxmlformats.org/drawingml/2006/main">
              <a:ext uri="{FF2B5EF4-FFF2-40B4-BE49-F238E27FC236}">
                <a16:creationId xmlns:a16="http://schemas.microsoft.com/office/drawing/2014/main" id="{CC300A33-199F-4437-BC5E-2B714BBE3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5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5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接受交易</a:t>
            </a:r>
          </a:p>
        </p:txBody>
      </p:sp>
      <p:sp>
        <p:nvSpPr>
          <p:cNvPr id="72" name="矩形 71">
            <a:extLst xmlns:a="http://schemas.openxmlformats.org/drawingml/2006/main">
              <a:ext uri="{FF2B5EF4-FFF2-40B4-BE49-F238E27FC236}">
                <a16:creationId xmlns:a16="http://schemas.microsoft.com/office/drawing/2014/main" id="{D7F198C2-15E2-4D26-B741-425D78B3A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4514850"/>
            <a:ext cx="485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8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240,147 / 250,178</a:t>
            </a:r>
          </a:p>
        </p:txBody>
      </p:sp>
      <p:sp>
        <p:nvSpPr>
          <p:cNvPr id="73" name="矩形 72">
            <a:extLst xmlns:a="http://schemas.openxmlformats.org/drawingml/2006/main">
              <a:ext uri="{FF2B5EF4-FFF2-40B4-BE49-F238E27FC236}">
                <a16:creationId xmlns:a16="http://schemas.microsoft.com/office/drawing/2014/main" id="{691B5951-E7FE-4045-AABB-CD1E63FD9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4933950"/>
            <a:ext cx="4476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D2C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4" name="矩形 73">
            <a:extLst xmlns:a="http://schemas.openxmlformats.org/drawingml/2006/main">
              <a:ext uri="{FF2B5EF4-FFF2-40B4-BE49-F238E27FC236}">
                <a16:creationId xmlns:a16="http://schemas.microsoft.com/office/drawing/2014/main" id="{E6FFE09C-2639-46BB-A2BF-A1AA0F07C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4933950"/>
            <a:ext cx="4297253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2FA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5" name="矩形 74">
            <a:extLst xmlns:a="http://schemas.openxmlformats.org/drawingml/2006/main">
              <a:ext uri="{FF2B5EF4-FFF2-40B4-BE49-F238E27FC236}">
                <a16:creationId xmlns:a16="http://schemas.microsoft.com/office/drawing/2014/main" id="{403ED80E-3D24-458D-BEF0-0875570F2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743450"/>
            <a:ext cx="142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3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95.99%</a:t>
            </a:r>
          </a:p>
        </p:txBody>
      </p:sp>
      <p:sp>
        <p:nvSpPr>
          <p:cNvPr id="76" name="矩形 75">
            <a:extLst xmlns:a="http://schemas.openxmlformats.org/drawingml/2006/main">
              <a:ext uri="{FF2B5EF4-FFF2-40B4-BE49-F238E27FC236}">
                <a16:creationId xmlns:a16="http://schemas.microsoft.com/office/drawing/2014/main" id="{BBCDB5EF-6096-4691-8E4A-C95A2A7BC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229225"/>
            <a:ext cx="447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1575" b="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未定位 10,031</a:t>
            </a:r>
          </a:p>
        </p:txBody>
      </p:sp>
      <p:sp>
        <p:nvSpPr>
          <p:cNvPr id="77" name="矩形: 圆角 76">
            <a:extLst xmlns:a="http://schemas.openxmlformats.org/drawingml/2006/main">
              <a:ext uri="{FF2B5EF4-FFF2-40B4-BE49-F238E27FC236}">
                <a16:creationId xmlns:a16="http://schemas.microsoft.com/office/drawing/2014/main" id="{FBCDA5F5-80B0-4CA2-972E-902372162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447925"/>
            <a:ext cx="2857500" cy="303847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E9E4"/>
          </a:solidFill>
          <a:ln xmlns:a="http://schemas.openxmlformats.org/drawingml/2006/main" w="17145">
            <a:solidFill>
              <a:srgbClr val="FF5F49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8" name="矩形 77">
            <a:extLst xmlns:a="http://schemas.openxmlformats.org/drawingml/2006/main">
              <a:ext uri="{FF2B5EF4-FFF2-40B4-BE49-F238E27FC236}">
                <a16:creationId xmlns:a16="http://schemas.microsoft.com/office/drawing/2014/main" id="{B7F079FC-D0D0-41BA-BB8D-E4A7AE2DA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647950"/>
            <a:ext cx="2400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核算规则</a:t>
            </a:r>
          </a:p>
        </p:txBody>
      </p:sp>
      <p:sp>
        <p:nvSpPr>
          <p:cNvPr id="79" name="矩形 78">
            <a:extLst xmlns:a="http://schemas.openxmlformats.org/drawingml/2006/main">
              <a:ext uri="{FF2B5EF4-FFF2-40B4-BE49-F238E27FC236}">
                <a16:creationId xmlns:a16="http://schemas.microsoft.com/office/drawing/2014/main" id="{4F95C881-8325-498C-AC42-9323AE30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152775"/>
            <a:ext cx="2400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8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PCT／WoS</a:t>
            </a:r>
          </a:p>
        </p:txBody>
      </p:sp>
      <p:sp>
        <p:nvSpPr>
          <p:cNvPr id="80" name="矩形 79">
            <a:extLst xmlns:a="http://schemas.openxmlformats.org/drawingml/2006/main">
              <a:ext uri="{FF2B5EF4-FFF2-40B4-BE49-F238E27FC236}">
                <a16:creationId xmlns:a16="http://schemas.microsoft.com/office/drawing/2014/main" id="{CA4B6F5A-56CF-45DA-AFBB-6191769F7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524250"/>
            <a:ext cx="24003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65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1. 同国同地址键计一次</a:t>
            </a:r>
          </a:p>
          <a:p xmlns:a="http://schemas.openxmlformats.org/drawingml/2006/main">
            <a:pPr>
              <a:buNone/>
              <a:defRPr sz="165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65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2. 至少有一次有效坐标</a:t>
            </a:r>
          </a:p>
        </p:txBody>
      </p:sp>
      <p:sp>
        <p:nvSpPr>
          <p:cNvPr id="81" name="矩形 80">
            <a:extLst xmlns:a="http://schemas.openxmlformats.org/drawingml/2006/main">
              <a:ext uri="{FF2B5EF4-FFF2-40B4-BE49-F238E27FC236}">
                <a16:creationId xmlns:a16="http://schemas.microsoft.com/office/drawing/2014/main" id="{9A865DC4-C0BE-4B7E-9699-B4053B038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286250"/>
            <a:ext cx="2400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8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VC</a:t>
            </a:r>
          </a:p>
        </p:txBody>
      </p:sp>
      <p:sp>
        <p:nvSpPr>
          <p:cNvPr id="82" name="矩形 81">
            <a:extLst xmlns:a="http://schemas.openxmlformats.org/drawingml/2006/main">
              <a:ext uri="{FF2B5EF4-FFF2-40B4-BE49-F238E27FC236}">
                <a16:creationId xmlns:a16="http://schemas.microsoft.com/office/drawing/2014/main" id="{9DCA1E60-9864-4313-B127-7569C6B0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657725"/>
            <a:ext cx="24003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3. 计接受且已定位交易</a:t>
            </a:r>
          </a:p>
          <a:p xmlns:a="http://schemas.openxmlformats.org/drawingml/2006/main">
            <a:pPr>
              <a:buNone/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4. 缺坐标保留在分母</a:t>
            </a:r>
          </a:p>
        </p:txBody>
      </p:sp>
      <p:sp>
        <p:nvSpPr>
          <p:cNvPr id="83" name="矩形 82">
            <a:extLst xmlns:a="http://schemas.openxmlformats.org/drawingml/2006/main">
              <a:ext uri="{FF2B5EF4-FFF2-40B4-BE49-F238E27FC236}">
                <a16:creationId xmlns:a16="http://schemas.microsoft.com/office/drawing/2014/main" id="{B5C99C90-B15F-4D6E-AE08-636AAC782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8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检查坐标是否为空或超出合法经纬度范围，缺失项保留在总数中。</a:t>
            </a:r>
          </a:p>
        </p:txBody>
      </p:sp>
      <p:sp>
        <p:nvSpPr>
          <p:cNvPr id="84" name="矩形 83">
            <a:extLst xmlns:a="http://schemas.openxmlformats.org/drawingml/2006/main">
              <a:ext uri="{FF2B5EF4-FFF2-40B4-BE49-F238E27FC236}">
                <a16:creationId xmlns:a16="http://schemas.microsoft.com/office/drawing/2014/main" id="{946C4842-7339-4892-A667-53DCF1D4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72175"/>
            <a:ext cx="1104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覆盖率说明有多少记录具备有效坐标。位置准确程度仍须另行核查。</a:t>
            </a:r>
          </a:p>
        </p:txBody>
      </p:sp>
      <p:sp>
        <p:nvSpPr>
          <p:cNvPr id="85" name="矩形 84">
            <a:extLst xmlns:a="http://schemas.openxmlformats.org/drawingml/2006/main">
              <a:ext uri="{FF2B5EF4-FFF2-40B4-BE49-F238E27FC236}">
                <a16:creationId xmlns:a16="http://schemas.microsoft.com/office/drawing/2014/main" id="{4C62A068-119A-4626-8AD6-4BCB3718D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96025"/>
            <a:ext cx="10953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1" u="sng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8c0621d38878492f"/>
              </a:rPr>
              <a:t>原始记录与代码（补充证据）</a:t>
            </a:r>
          </a:p>
        </p:txBody>
      </p:sp>
    </p:spTree>
    <p:extLst>
      <p:ext uri="{BB962C8B-B14F-4D97-AF65-F5344CB8AC3E}">
        <p14:creationId xmlns:p14="http://schemas.microsoft.com/office/powerpoint/2010/main" val="160814299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2375525-1DCB-463B-BB06-8A6BF376F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附录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03FA58C7-53D5-4A8D-BC77-AAA760BAA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8" name="Step_Title">
            <a:extLst xmlns:a="http://schemas.openxmlformats.org/drawingml/2006/main">
              <a:ext uri="{FF2B5EF4-FFF2-40B4-BE49-F238E27FC236}">
                <a16:creationId xmlns:a16="http://schemas.microsoft.com/office/drawing/2014/main" id="{721CC6D6-874C-8E80-6394-B8854054B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/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附录：中英PCT五个地址的坐标来源</a:t>
            </a:r>
          </a:p>
        </p:txBody>
      </p:sp>
      <p:sp>
        <p:nvSpPr>
          <p:cNvPr id="49" name="Header_Rail">
            <a:extLst xmlns:a="http://schemas.openxmlformats.org/drawingml/2006/main">
              <a:ext uri="{FF2B5EF4-FFF2-40B4-BE49-F238E27FC236}">
                <a16:creationId xmlns:a16="http://schemas.microsoft.com/office/drawing/2014/main" id="{C65F58AF-E054-85BF-9E1C-6E059168C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50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5BD3805F-207F-B5B7-C7F2-E5CAE0CF7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北京Photon成功请求原文未恢复；地址线索不等于请求记录。城市点、邮编点保留各自精度。</a:t>
            </a:r>
          </a:p>
        </p:txBody>
      </p:sp>
      <p:sp>
        <p:nvSpPr>
          <p:cNvPr id="51" name="Footer_Page">
            <a:extLst xmlns:a="http://schemas.openxmlformats.org/drawingml/2006/main">
              <a:ext uri="{FF2B5EF4-FFF2-40B4-BE49-F238E27FC236}">
                <a16:creationId xmlns:a16="http://schemas.microsoft.com/office/drawing/2014/main" id="{5EA669F0-BFFD-19A4-E0A1-BDE50260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17</a:t>
            </a:r>
          </a:p>
        </p:txBody>
      </p:sp>
      <p:sp>
        <p:nvSpPr>
          <p:cNvPr id="52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41884DBD-1D36-4A3D-96DD-EC88ABB76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技术补充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501D7F67-6346-4733-946D-22BC7AD15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1. 按原件核对地址　2. 保留国家、地名和完整邮编作为定位线索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BE00F6B-2B8C-459C-B9EF-F1DB0ECAB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0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4. EC4V5BT → Postcodes.io quality=1 → 采用邮编点；仍计0.20件</a:t>
            </a:r>
          </a:p>
        </p:txBody>
      </p:sp>
      <p:graphicFrame>
        <p:nvGraphicFrame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4633233-BDB6-4710-8096-06F1073508D6}"/>
              </a:ext>
            </a:extLst>
          </p:cNvPr>
          <p:cNvGraphicFramePr/>
          <p:nvPr/>
        </p:nvGraphicFramePr>
        <p:xfrm>
          <a:off xmlns:a="http://schemas.openxmlformats.org/drawingml/2006/main" x="609600" y="2009775"/>
          <a:ext xmlns:a="http://schemas.openxmlformats.org/drawingml/2006/main" cx="11049000" cy="37528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905000"/>
                <a:gridCol w="2714625"/>
                <a:gridCol w="2095500"/>
                <a:gridCol w="2571750"/>
                <a:gridCol w="1762125"/>
              </a:tblGrid>
              <a:tr h="41910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发明人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地址输入线索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采用数据库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3. 经度／纬度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定位层级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6667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Dai, Linglong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CN，清华西北社区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Beijing 100084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Photon／OSM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116.323837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40.004778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要素点，待核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Su, Ruochen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CN，Huaibei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Anhui 235000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GeoNames地名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116.791670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33.974440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淮北城市点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6667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Tan, Jingbo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CN，清华紫荆公寓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Beijing 100084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Photon／OSM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116.318298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39.997394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要素点，待核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Hao, Mo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CN，北京望京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Beijing 100102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Photon／OSM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116.467015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39.997766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粗定位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精度未通过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6667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Mackenzie, Richard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GB，完整邮编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EC4V5BT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Postcodes.io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-0.099861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51.512177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完整邮编点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02832D66-6760-4ECD-BA00-9ADE5AA3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1049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0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3a7de341ea78444f"/>
              </a:rPr>
              <a:t>查看原记录、数据库输入输出与逐址采用依据</a:t>
            </a:r>
          </a:p>
        </p:txBody>
      </p:sp>
    </p:spTree>
    <p:extLst>
      <p:ext uri="{BB962C8B-B14F-4D97-AF65-F5344CB8AC3E}">
        <p14:creationId xmlns:p14="http://schemas.microsoft.com/office/powerpoint/2010/main" val="113878231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D2765F1-E3D4-4636-A9A0-FD40A37D7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06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9EE71A70-DCAD-46AC-A60F-CDB07A93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6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CEEC97B4-DFAE-4C04-E0A9-43FDBE79E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本例逐人一址恰与M/(N×K)基线一致；不代表全库已逐人绑定。CN／GB表示地址国家。</a:t>
            </a:r>
          </a:p>
        </p:txBody>
      </p:sp>
      <p:sp>
        <p:nvSpPr>
          <p:cNvPr id="37" name="Footer_Page">
            <a:extLst xmlns:a="http://schemas.openxmlformats.org/drawingml/2006/main">
              <a:ext uri="{FF2B5EF4-FFF2-40B4-BE49-F238E27FC236}">
                <a16:creationId xmlns:a16="http://schemas.microsoft.com/office/drawing/2014/main" id="{BD35A2E6-1639-ADCB-AAE9-CA67D6EA3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09</a:t>
            </a:r>
          </a:p>
        </p:txBody>
      </p:sp>
      <p:sp>
        <p:nvSpPr>
          <p:cNvPr id="38" name="Header_Rail">
            <a:extLst xmlns:a="http://schemas.openxmlformats.org/drawingml/2006/main">
              <a:ext uri="{FF2B5EF4-FFF2-40B4-BE49-F238E27FC236}">
                <a16:creationId xmlns:a16="http://schemas.microsoft.com/office/drawing/2014/main" id="{2495FA54-856E-45EB-90AF-925415700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90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039A6"/>
                </a:solidFill>
                <a:latin typeface="DengXian"/>
                <a:ea typeface="DengXian"/>
                <a:cs typeface="DengXian"/>
              </a:defRPr>
            </a:pPr>
            <a:r>
              <a:rPr sz="9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39" name="Step_Title">
            <a:extLst xmlns:a="http://schemas.openxmlformats.org/drawingml/2006/main">
              <a:ext uri="{FF2B5EF4-FFF2-40B4-BE49-F238E27FC236}">
                <a16:creationId xmlns:a16="http://schemas.microsoft.com/office/drawing/2014/main" id="{1D8C084B-1424-4824-BE3C-43650AF2C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>
              <a:buNone/>
              <a:defRPr sz="30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第六步：中英PCT发明人的地址与贡献</a:t>
            </a:r>
          </a:p>
        </p:txBody>
      </p:sp>
      <p:sp>
        <p:nvSpPr>
          <p:cNvPr id="40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AE72DF6E-9210-402D-B119-FEF3F456F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贡献分配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57D137D-0CD8-4DC4-B4CA-11CFB1198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1. WO2021239311A1原件第72项列出5人、5个地址，跨中国与英国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6B98183-835A-4D93-B54E-648D3D0E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022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2. 按同一WO核对中英国家副本，保留5个地址槽位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5C4D0CE-4D6C-499A-99BD-20B16DE2F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0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3. 中国0.80件分4址，英国0.20件分1址　4. 五址合计1.00件</a:t>
            </a:r>
          </a:p>
        </p:txBody>
      </p:sp>
      <p:graphicFrame>
        <p:nvGraphicFrame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6595E2E-262A-4B70-B794-4A0794F6815D}"/>
              </a:ext>
            </a:extLst>
          </p:cNvPr>
          <p:cNvGraphicFramePr/>
          <p:nvPr/>
        </p:nvGraphicFramePr>
        <p:xfrm>
          <a:off xmlns:a="http://schemas.openxmlformats.org/drawingml/2006/main" x="609600" y="2009775"/>
          <a:ext xmlns:a="http://schemas.openxmlformats.org/drawingml/2006/main" cx="11049000" cy="33242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905000"/>
                <a:gridCol w="6191250"/>
                <a:gridCol w="1428750"/>
                <a:gridCol w="1524000"/>
              </a:tblGrid>
              <a:tr h="41910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发明人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原件地址要素（节选）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地址国家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该址贡献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5810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Dai, Linglong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Northwest Community, Tsinghua University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Beijing 100084（清华西北社区）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CN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0.20件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Su, Ruochen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Xiangzhang Garden, Huaibei City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Anhui 235000（安徽淮北）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CN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0.20件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5810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Tan, Jingbo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Zijing Apartment 1, Tsinghua University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Beijing 100084（清华紫荆公寓）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CN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0.20件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Hao, Mo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Daxiyang Xincheng, Wangjing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Beijing 100102（北京望京）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CN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0.20件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5810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Mackenzie, Richard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Faraday Building, 1 Knightrider Street</a:t>
                      </a:r>
                    </a:p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London EC4V 5BT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GB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0.20件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B1FB2A3-479A-4492-8FD7-6BA8F906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1049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0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e215d7395b9e4ef1"/>
              </a:rPr>
              <a:t>查看原记录、数据库输入输出与逐址采用依据</a:t>
            </a:r>
          </a:p>
        </p:txBody>
      </p:sp>
    </p:spTree>
    <p:extLst>
      <p:ext uri="{BB962C8B-B14F-4D97-AF65-F5344CB8AC3E}">
        <p14:creationId xmlns:p14="http://schemas.microsoft.com/office/powerpoint/2010/main" val="17386774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D2765F1-E3D4-4636-A9A0-FD40A37D7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06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9EE71A70-DCAD-46AC-A60F-CDB07A93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6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CEEC97B4-DFAE-4C04-E0A9-43FDBE79E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依完整作者—地址关系应用A2分配。关系不完整的记录按既定适用范围保留原权重。</a:t>
            </a:r>
          </a:p>
        </p:txBody>
      </p:sp>
      <p:sp>
        <p:nvSpPr>
          <p:cNvPr id="37" name="Footer_Page">
            <a:extLst xmlns:a="http://schemas.openxmlformats.org/drawingml/2006/main">
              <a:ext uri="{FF2B5EF4-FFF2-40B4-BE49-F238E27FC236}">
                <a16:creationId xmlns:a16="http://schemas.microsoft.com/office/drawing/2014/main" id="{BD35A2E6-1639-ADCB-AAE9-CA67D6EA3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10</a:t>
            </a:r>
          </a:p>
        </p:txBody>
      </p:sp>
      <p:sp>
        <p:nvSpPr>
          <p:cNvPr id="38" name="Header_Rail">
            <a:extLst xmlns:a="http://schemas.openxmlformats.org/drawingml/2006/main">
              <a:ext uri="{FF2B5EF4-FFF2-40B4-BE49-F238E27FC236}">
                <a16:creationId xmlns:a16="http://schemas.microsoft.com/office/drawing/2014/main" id="{2495FA54-856E-45EB-90AF-925415700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90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039A6"/>
                </a:solidFill>
                <a:latin typeface="DengXian"/>
                <a:ea typeface="DengXian"/>
                <a:cs typeface="DengXian"/>
              </a:defRPr>
            </a:pPr>
            <a:r>
              <a:rPr sz="9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39" name="Step_Title">
            <a:extLst xmlns:a="http://schemas.openxmlformats.org/drawingml/2006/main">
              <a:ext uri="{FF2B5EF4-FFF2-40B4-BE49-F238E27FC236}">
                <a16:creationId xmlns:a16="http://schemas.microsoft.com/office/drawing/2014/main" id="{1D8C084B-1424-4824-BE3C-43650AF2C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>
              <a:buNone/>
              <a:defRPr sz="30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第六步：三国论文的作者贡献分配</a:t>
            </a:r>
          </a:p>
        </p:txBody>
      </p:sp>
      <p:sp>
        <p:nvSpPr>
          <p:cNvPr id="40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AE72DF6E-9210-402D-B119-FEF3F456F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贡献分配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4D7F138-6D18-46F4-A796-C64977AB2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1. 同一篇论文共5位作者，每人先分0.20篇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5261BB1-B464-465E-AAE2-556294BC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0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2. Mevel关联清华两个地址，各分0.10篇；其他作者各关联一个地址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300EB3E-3523-433B-B441-10718046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9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4. 四个地址合计1.00篇，按实际落点分别累加到所在集群</a:t>
            </a:r>
          </a:p>
        </p:txBody>
      </p:sp>
      <p:graphicFrame>
        <p:nvGraphicFrame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892E780-5367-47A0-AD42-84FC63E79C9A}"/>
              </a:ext>
            </a:extLst>
          </p:cNvPr>
          <p:cNvGraphicFramePr/>
          <p:nvPr/>
        </p:nvGraphicFramePr>
        <p:xfrm>
          <a:off xmlns:a="http://schemas.openxmlformats.org/drawingml/2006/main" x="609600" y="2371725"/>
          <a:ext xmlns:a="http://schemas.openxmlformats.org/drawingml/2006/main" cx="11049000" cy="30575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476500"/>
                <a:gridCol w="2143125"/>
                <a:gridCol w="2143125"/>
                <a:gridCol w="2143125"/>
                <a:gridCol w="2143125"/>
              </a:tblGrid>
              <a:tr h="45720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作者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清华地址1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清华地址2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法国理工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Caltech（美）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4286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Mevel, R.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Rostand, F.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4286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Lemarie, D.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Breyton, L.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428625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Shepherd, J. E.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3. 地址合计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0.60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0.20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</a:tbl>
          </a:graphicData>
        </a:graphic>
      </p:graphicFrame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FF6654D-3553-4058-92F5-032D676BE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1049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0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c07c1ea5b10945dc"/>
              </a:rPr>
              <a:t>查看原记录、数据库输入输出与逐址采用依据</a:t>
            </a:r>
          </a:p>
        </p:txBody>
      </p:sp>
    </p:spTree>
    <p:extLst>
      <p:ext uri="{BB962C8B-B14F-4D97-AF65-F5344CB8AC3E}">
        <p14:creationId xmlns:p14="http://schemas.microsoft.com/office/powerpoint/2010/main" val="1738677494"/>
      </p:ext>
    </p:extLst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0949D309-7164-47A5-B6E8-076F6033F04E}"/>
              </a:ext>
            </a:extLst>
          </p:cNvPr>
          <p:cNvSpPr>
            <a:spLocks noGrp="1"/>
          </p:cNvSpPr>
          <p:nvPr/>
        </p:nvSpPr>
        <p:spPr>
          <a:xfrm>
            <a:off x="11334750" y="400050"/>
            <a:ext cx="3238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07</a:t>
            </a:r>
          </a:p>
        </p:txBody>
      </p:sp>
      <p:sp>
        <p:nvSpPr>
          <p:cNvPr id="4" name="直接连接符 3">
            <a:extLst>
              <a:ext uri="{FF2B5EF4-FFF2-40B4-BE49-F238E27FC236}">
                <a16:creationId xmlns:a16="http://schemas.microsoft.com/office/drawing/2014/main" id="{95E47FC8-74E0-474D-89D9-7941D6A1F963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1049000" cy="0"/>
          </a:xfrm>
          <a:prstGeom prst="line">
            <a:avLst/>
          </a:prstGeom>
          <a:noFill/>
          <a:ln w="9525">
            <a:solidFill>
              <a:srgbClr val="D5E1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Footer_Output">
            <a:extLst>
              <a:ext uri="{FF2B5EF4-FFF2-40B4-BE49-F238E27FC236}">
                <a16:creationId xmlns:a16="http://schemas.microsoft.com/office/drawing/2014/main" id="{C0508AAF-9AC2-23E5-F441-832EC5E56ED8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8858250" cy="276999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本地密度使用分摊后的专利与论文份额，与官方全球平衡密度不能直接等同。VC在聚类后按最近核心点归属。</a:t>
            </a:r>
          </a:p>
        </p:txBody>
      </p:sp>
      <p:sp>
        <p:nvSpPr>
          <p:cNvPr id="33" name="Footer_Page">
            <a:extLst>
              <a:ext uri="{FF2B5EF4-FFF2-40B4-BE49-F238E27FC236}">
                <a16:creationId xmlns:a16="http://schemas.microsoft.com/office/drawing/2014/main" id="{AFF8C9C7-A070-7DA5-A476-371A658DE472}"/>
              </a:ext>
            </a:extLst>
          </p:cNvPr>
          <p:cNvSpPr>
            <a:spLocks noGrp="1"/>
          </p:cNvSpPr>
          <p:nvPr/>
        </p:nvSpPr>
        <p:spPr>
          <a:xfrm>
            <a:off x="9906000" y="6553200"/>
            <a:ext cx="1752600" cy="276999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11</a:t>
            </a:r>
          </a:p>
        </p:txBody>
      </p:sp>
      <p:sp>
        <p:nvSpPr>
          <p:cNvPr id="35" name="Header_Rail">
            <a:extLst>
              <a:ext uri="{FF2B5EF4-FFF2-40B4-BE49-F238E27FC236}">
                <a16:creationId xmlns:a16="http://schemas.microsoft.com/office/drawing/2014/main" id="{550EACC5-2A2B-438A-81CC-10FD2B0C6B21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buNone/>
              <a:defRPr sz="900" b="1">
                <a:solidFill>
                  <a:srgbClr val="0039A6"/>
                </a:solidFill>
                <a:latin typeface="DengXian"/>
                <a:ea typeface="DengXian"/>
                <a:cs typeface="DengXian"/>
              </a:defRPr>
            </a:pPr>
            <a:r>
              <a:rPr sz="9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36" name="Step_Title">
            <a:extLst>
              <a:ext uri="{FF2B5EF4-FFF2-40B4-BE49-F238E27FC236}">
                <a16:creationId xmlns:a16="http://schemas.microsoft.com/office/drawing/2014/main" id="{BBBE94FE-59B7-4AB2-AB6D-301CF90D5F1D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572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100000"/>
          </a:bodyPr>
          <a:lstStyle>
            <a:defPPr>
              <a:defRPr sz="3000"/>
            </a:defPPr>
          </a:lstStyle>
          <a:p>
            <a:pPr>
              <a:buNone/>
              <a:defRPr sz="30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第七步：加权DBSCAN连接与扩展</a:t>
            </a:r>
          </a:p>
        </p:txBody>
      </p:sp>
      <p:sp>
        <p:nvSpPr>
          <p:cNvPr id="59" name="Stage_Section_Tag">
            <a:extLst>
              <a:ext uri="{FF2B5EF4-FFF2-40B4-BE49-F238E27FC236}">
                <a16:creationId xmlns:a16="http://schemas.microsoft.com/office/drawing/2014/main" id="{7B45BF2E-0350-4EEE-A8E3-94DB642C91A8}"/>
              </a:ext>
            </a:extLst>
          </p:cNvPr>
          <p:cNvSpPr>
            <a:spLocks noGrp="1"/>
          </p:cNvSpPr>
          <p:nvPr/>
        </p:nvSpPr>
        <p:spPr>
          <a:xfrm>
            <a:off x="8667750" y="314325"/>
            <a:ext cx="2381250" cy="266700"/>
          </a:xfrm>
          <a:prstGeom prst="roundRect">
            <a:avLst>
              <a:gd name="adj" fmla="val 17857"/>
            </a:avLst>
          </a:prstGeom>
          <a:solidFill>
            <a:srgbClr val="E6ECFA"/>
          </a:solidFill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空间聚类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16A40C58-1BB7-4A90-B1EA-57034BAE1AF7}"/>
              </a:ext>
            </a:extLst>
          </p:cNvPr>
          <p:cNvSpPr>
            <a:spLocks noGrp="1"/>
          </p:cNvSpPr>
          <p:nvPr/>
        </p:nvSpPr>
        <p:spPr>
          <a:xfrm>
            <a:off x="609600" y="1552575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连接从核心点继续扩展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D1457D47-C44D-47CB-8680-19B10594EC33}"/>
              </a:ext>
            </a:extLst>
          </p:cNvPr>
          <p:cNvSpPr>
            <a:spLocks noGrp="1"/>
          </p:cNvSpPr>
          <p:nvPr/>
        </p:nvSpPr>
        <p:spPr>
          <a:xfrm>
            <a:off x="609600" y="2181225"/>
            <a:ext cx="35242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1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53C63DB2-3BF3-4E5D-8452-91D91FAD1ABF}"/>
              </a:ext>
            </a:extLst>
          </p:cNvPr>
          <p:cNvSpPr>
            <a:spLocks noGrp="1"/>
          </p:cNvSpPr>
          <p:nvPr/>
        </p:nvSpPr>
        <p:spPr>
          <a:xfrm>
            <a:off x="1038225" y="2181225"/>
            <a:ext cx="26670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查找邻域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BF6FD0EA-CDD5-45D3-97E3-7EAAF69D02FC}"/>
              </a:ext>
            </a:extLst>
          </p:cNvPr>
          <p:cNvSpPr>
            <a:spLocks noGrp="1"/>
          </p:cNvSpPr>
          <p:nvPr/>
        </p:nvSpPr>
        <p:spPr>
          <a:xfrm>
            <a:off x="1038225" y="2562225"/>
            <a:ext cx="2762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650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defRPr sz="1650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1650" b="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扫描点的邻近位置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72FE6E23-2C9E-4F71-AC56-5F842B34D43E}"/>
              </a:ext>
            </a:extLst>
          </p:cNvPr>
          <p:cNvSpPr>
            <a:spLocks noGrp="1"/>
          </p:cNvSpPr>
          <p:nvPr/>
        </p:nvSpPr>
        <p:spPr>
          <a:xfrm>
            <a:off x="609600" y="2952750"/>
            <a:ext cx="35242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2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A3AF32CC-AE0B-4476-81DE-B09DC45E466B}"/>
              </a:ext>
            </a:extLst>
          </p:cNvPr>
          <p:cNvSpPr>
            <a:spLocks noGrp="1"/>
          </p:cNvSpPr>
          <p:nvPr/>
        </p:nvSpPr>
        <p:spPr>
          <a:xfrm>
            <a:off x="1038225" y="2952750"/>
            <a:ext cx="26670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判定核心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1061110A-1A6F-4413-8016-F28B030AC93A}"/>
              </a:ext>
            </a:extLst>
          </p:cNvPr>
          <p:cNvSpPr>
            <a:spLocks noGrp="1"/>
          </p:cNvSpPr>
          <p:nvPr/>
        </p:nvSpPr>
        <p:spPr>
          <a:xfrm>
            <a:off x="1038225" y="3333750"/>
            <a:ext cx="2762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650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buNone/>
              <a:defRPr sz="1650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1650" b="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比较文献份额，不按点数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23FFECCE-476F-4625-9ACD-8F689EB43A57}"/>
              </a:ext>
            </a:extLst>
          </p:cNvPr>
          <p:cNvSpPr>
            <a:spLocks noGrp="1"/>
          </p:cNvSpPr>
          <p:nvPr/>
        </p:nvSpPr>
        <p:spPr>
          <a:xfrm>
            <a:off x="609600" y="3724275"/>
            <a:ext cx="35242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3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4F79BAE4-B074-45E8-9CB3-E8F56E0B8B8A}"/>
              </a:ext>
            </a:extLst>
          </p:cNvPr>
          <p:cNvSpPr>
            <a:spLocks noGrp="1"/>
          </p:cNvSpPr>
          <p:nvPr/>
        </p:nvSpPr>
        <p:spPr>
          <a:xfrm>
            <a:off x="1038225" y="3724275"/>
            <a:ext cx="26670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扩展连接</a:t>
            </a: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9B068CE3-F76E-4A13-9CF5-FC745EA069DA}"/>
              </a:ext>
            </a:extLst>
          </p:cNvPr>
          <p:cNvSpPr>
            <a:spLocks noGrp="1"/>
          </p:cNvSpPr>
          <p:nvPr/>
        </p:nvSpPr>
        <p:spPr>
          <a:xfrm>
            <a:off x="1038225" y="4105275"/>
            <a:ext cx="2762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650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defRPr sz="1650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1650" b="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核心点继续加入队列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13518B6C-5079-4B4A-BD13-B9908FF189AA}"/>
              </a:ext>
            </a:extLst>
          </p:cNvPr>
          <p:cNvSpPr>
            <a:spLocks noGrp="1"/>
          </p:cNvSpPr>
          <p:nvPr/>
        </p:nvSpPr>
        <p:spPr>
          <a:xfrm>
            <a:off x="609600" y="4495800"/>
            <a:ext cx="35242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4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CE542290-EB37-4911-BA3B-BDC10097C9CB}"/>
              </a:ext>
            </a:extLst>
          </p:cNvPr>
          <p:cNvSpPr>
            <a:spLocks noGrp="1"/>
          </p:cNvSpPr>
          <p:nvPr/>
        </p:nvSpPr>
        <p:spPr>
          <a:xfrm>
            <a:off x="1038225" y="4495800"/>
            <a:ext cx="26670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buNone/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形成集群并计分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CAABB273-9DC2-4983-9122-A9EC1119F5A7}"/>
              </a:ext>
            </a:extLst>
          </p:cNvPr>
          <p:cNvSpPr>
            <a:spLocks noGrp="1"/>
          </p:cNvSpPr>
          <p:nvPr/>
        </p:nvSpPr>
        <p:spPr>
          <a:xfrm>
            <a:off x="1038225" y="4876800"/>
            <a:ext cx="2762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650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buNone/>
              <a:defRPr sz="1650" b="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1650" b="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核心与边界份额各加一次</a:t>
            </a:r>
          </a:p>
        </p:txBody>
      </p:sp>
      <p:pic>
        <p:nvPicPr>
          <p:cNvPr id="73" name="图片 72">
            <a:extLst>
              <a:ext uri="{FF2B5EF4-FFF2-40B4-BE49-F238E27FC236}">
                <a16:creationId xmlns:a16="http://schemas.microsoft.com/office/drawing/2014/main" id="{172538EA-6155-4553-846D-52A6A8B4D4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4038600" y="1564061"/>
            <a:ext cx="7620000" cy="4482353"/>
          </a:xfrm>
          <a:prstGeom prst="rect">
            <a:avLst/>
          </a:prstGeom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5DC0D203-F529-476A-A789-16A68F7A33B5}"/>
              </a:ext>
            </a:extLst>
          </p:cNvPr>
          <p:cNvSpPr>
            <a:spLocks noGrp="1"/>
          </p:cNvSpPr>
          <p:nvPr/>
        </p:nvSpPr>
        <p:spPr>
          <a:xfrm>
            <a:off x="4038600" y="6086475"/>
            <a:ext cx="762000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7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buNone/>
              <a:defRPr sz="17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视频示意：模拟点、30像素、4点。实算条件见左侧。</a:t>
            </a: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D75367FD-1AAB-4A12-86D2-CF481C525FA4}"/>
              </a:ext>
            </a:extLst>
          </p:cNvPr>
          <p:cNvSpPr>
            <a:spLocks noGrp="1"/>
          </p:cNvSpPr>
          <p:nvPr/>
        </p:nvSpPr>
        <p:spPr>
          <a:xfrm>
            <a:off x="609600" y="5514975"/>
            <a:ext cx="3143250" cy="771525"/>
          </a:xfrm>
          <a:prstGeom prst="rect">
            <a:avLst/>
          </a:prstGeom>
          <a:solidFill>
            <a:srgbClr val="071D49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641605FE-FDDB-484D-A2D4-08D976815D0B}"/>
              </a:ext>
            </a:extLst>
          </p:cNvPr>
          <p:cNvSpPr>
            <a:spLocks noGrp="1"/>
          </p:cNvSpPr>
          <p:nvPr/>
        </p:nvSpPr>
        <p:spPr>
          <a:xfrm>
            <a:off x="752475" y="5648325"/>
            <a:ext cx="291465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575" b="1">
                <a:solidFill>
                  <a:srgbClr val="FFFFFF"/>
                </a:solidFill>
                <a:latin typeface="DengXian"/>
                <a:ea typeface="DengXian"/>
                <a:cs typeface="DengXian"/>
              </a:defRPr>
            </a:defPPr>
          </a:lstStyle>
          <a:p>
            <a:pPr>
              <a:buNone/>
              <a:defRPr sz="1575" b="1">
                <a:solidFill>
                  <a:srgbClr val="FFFFFF"/>
                </a:solidFill>
                <a:latin typeface="DengXian"/>
                <a:ea typeface="DengXian"/>
                <a:cs typeface="DengXian"/>
              </a:defRPr>
            </a:pPr>
            <a:r>
              <a:rPr sz="1575" b="1">
                <a:solidFill>
                  <a:srgbClr val="FFFFFF"/>
                </a:solidFill>
                <a:latin typeface="DengXian"/>
                <a:ea typeface="DengXian"/>
                <a:cs typeface="DengXian"/>
              </a:rPr>
              <a:t>15 km内累计PCT＋WoS份额</a:t>
            </a:r>
          </a:p>
          <a:p>
            <a:pPr>
              <a:buNone/>
              <a:defRPr sz="1575" b="1">
                <a:solidFill>
                  <a:srgbClr val="FFFFFF"/>
                </a:solidFill>
                <a:latin typeface="DengXian"/>
                <a:ea typeface="DengXian"/>
                <a:cs typeface="DengXian"/>
              </a:defRPr>
            </a:pPr>
            <a:r>
              <a:rPr sz="1575" b="1">
                <a:solidFill>
                  <a:srgbClr val="FFFFFF"/>
                </a:solidFill>
                <a:latin typeface="DengXian"/>
                <a:ea typeface="DengXian"/>
                <a:cs typeface="DengXian"/>
              </a:rPr>
              <a:t>达到4,500，按份额判定核心</a:t>
            </a:r>
          </a:p>
        </p:txBody>
      </p:sp>
      <p:pic>
        <p:nvPicPr>
          <p:cNvPr id="2" name="DBSCAN_Native_Embedded_Video" descr="DBSCAN mechanism teaching animation on 87 simulated points. This video does not contain the PCT/WoS/VC research data.">
            <a:hlinkClick action="ppaction://media"/>
            <a:extLst>
              <a:ext uri="{FF2B5EF4-FFF2-40B4-BE49-F238E27FC236}">
                <a16:creationId xmlns:a16="http://schemas.microsoft.com/office/drawing/2014/main" id="{80676791-43DC-A078-7F41-59339C2A4E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38600" y="1564061"/>
            <a:ext cx="7620000" cy="448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7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70658F5-AE88-44F6-8E97-1BA45D6CF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09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DBEF9215-750A-4823-8391-E72DB3287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tep_Title">
            <a:extLst xmlns:a="http://schemas.openxmlformats.org/drawingml/2006/main">
              <a:ext uri="{FF2B5EF4-FFF2-40B4-BE49-F238E27FC236}">
                <a16:creationId xmlns:a16="http://schemas.microsoft.com/office/drawing/2014/main" id="{922E627E-F44F-A49A-537B-EC0FFC4B6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/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第九步：深港广集群的空间对照</a:t>
            </a:r>
          </a:p>
        </p:txBody>
      </p:sp>
      <p:sp>
        <p:nvSpPr>
          <p:cNvPr id="28" name="Header_Rail">
            <a:extLst xmlns:a="http://schemas.openxmlformats.org/drawingml/2006/main">
              <a:ext uri="{FF2B5EF4-FFF2-40B4-BE49-F238E27FC236}">
                <a16:creationId xmlns:a16="http://schemas.microsoft.com/office/drawing/2014/main" id="{401473F3-DE4F-9ED3-5061-13F04344F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可追溯成果 / 在线展示</a:t>
            </a:r>
          </a:p>
        </p:txBody>
      </p:sp>
      <p:sp>
        <p:nvSpPr>
          <p:cNvPr id="29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AC4F3E2D-A06B-D79A-E8CB-52BB997D4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5,974和39均为坐标位置数，不是论文或专利数量。深港广未作指定配对合并。</a:t>
            </a:r>
          </a:p>
        </p:txBody>
      </p:sp>
      <p:sp>
        <p:nvSpPr>
          <p:cNvPr id="30" name="Footer_Page">
            <a:extLst xmlns:a="http://schemas.openxmlformats.org/drawingml/2006/main">
              <a:ext uri="{FF2B5EF4-FFF2-40B4-BE49-F238E27FC236}">
                <a16:creationId xmlns:a16="http://schemas.microsoft.com/office/drawing/2014/main" id="{5158A507-4D72-4717-B42A-8DEDC6562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13</a:t>
            </a:r>
          </a:p>
        </p:txBody>
      </p:sp>
      <p:sp>
        <p:nvSpPr>
          <p:cNvPr id="35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7B45BF2E-0350-4EEE-A8E3-94DB642C9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空间对照</a:t>
            </a:r>
          </a:p>
        </p:txBody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A785BAC0-D9AB-4DE8-8A46-7F0D0F6148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bf0a634e364ebd"/>
          <a:stretch xmlns:a="http://schemas.openxmlformats.org/drawingml/2006/main"/>
        </p:blipFill>
        <p:spPr>
          <a:xfrm xmlns:a="http://schemas.openxmlformats.org/drawingml/2006/main">
            <a:off x="609600" y="1534981"/>
            <a:ext cx="7848600" cy="4540512"/>
          </a:xfrm>
          <a:prstGeom xmlns:a="http://schemas.openxmlformats.org/drawingml/2006/main" prst="rect">
            <a:avLst/>
          </a:prstGeom>
        </p:spPr>
      </p:pic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F1ADF10F-F49C-4C75-835E-1F47CFD82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1609725"/>
            <a:ext cx="2905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3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GII2025</a:t>
            </a: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DD728150-4417-42D6-945E-19B93269B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2095500"/>
            <a:ext cx="2905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深圳—香港—广州</a:t>
            </a:r>
          </a:p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5EEBDD4C-3254-46CD-81C5-22F8290BD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2800350"/>
            <a:ext cx="2905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32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32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5,974</a:t>
            </a:r>
          </a:p>
        </p:txBody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93626352-56E9-4A23-B123-0963E6D6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362325"/>
            <a:ext cx="2905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本地成员坐标位置</a:t>
            </a: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FD5FFA92-6C3F-4480-B0A7-30E04C03B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981450"/>
            <a:ext cx="29051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5,323 核心点</a:t>
            </a:r>
          </a:p>
          <a:p xmlns:a="http://schemas.openxmlformats.org/drawingml/2006/main">
            <a:pPr>
              <a:buNone/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651 边界点</a:t>
            </a: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8C4D71CD-EC96-4446-ABEF-06C1CFB2B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5172075"/>
            <a:ext cx="2905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轮廓外39个位置</a:t>
            </a:r>
          </a:p>
          <a:p xmlns:a="http://schemas.openxmlformats.org/drawingml/2006/main">
            <a:pPr>
              <a:buNone/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2核心、37边界</a:t>
            </a:r>
          </a:p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4DA24D10-73C1-47CD-A21E-7FF81D51A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10953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7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1" u="sng">
                <a:solidFill>
                  <a:srgbClr val="071D49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bfc83199e67f433a"/>
              </a:rPr>
              <a:t>同坐标记录汇总为一个位置。按本地成员计分，红线仅作本次空间对照。</a:t>
            </a:r>
          </a:p>
        </p:txBody>
      </p:sp>
    </p:spTree>
    <p:extLst>
      <p:ext uri="{BB962C8B-B14F-4D97-AF65-F5344CB8AC3E}">
        <p14:creationId xmlns:p14="http://schemas.microsoft.com/office/powerpoint/2010/main" val="81232093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EFCA1A4-2A02-4120-8799-3C9829E3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08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CE3F4823-24CE-477D-A306-BCCA98BA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tep_Title">
            <a:extLst xmlns:a="http://schemas.openxmlformats.org/drawingml/2006/main">
              <a:ext uri="{FF2B5EF4-FFF2-40B4-BE49-F238E27FC236}">
                <a16:creationId xmlns:a16="http://schemas.microsoft.com/office/drawing/2014/main" id="{E82BFB81-9BB6-B324-35AD-E6D9E754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第八步：指定合并与官方条件</a:t>
            </a:r>
          </a:p>
        </p:txBody>
      </p:sp>
      <p:sp>
        <p:nvSpPr>
          <p:cNvPr id="18" name="Header_Rail">
            <a:extLst xmlns:a="http://schemas.openxmlformats.org/drawingml/2006/main">
              <a:ext uri="{FF2B5EF4-FFF2-40B4-BE49-F238E27FC236}">
                <a16:creationId xmlns:a16="http://schemas.microsoft.com/office/drawing/2014/main" id="{22576733-1924-C8DF-7DE4-126AF10ED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24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36EF717B-AB2C-D11F-A42C-D6E7DB2C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三组指定合并不代表官方认证或普遍适用的5km规则。当前流程仍继承已声明的历史空间条件。</a:t>
            </a:r>
          </a:p>
        </p:txBody>
      </p:sp>
      <p:sp>
        <p:nvSpPr>
          <p:cNvPr id="30" name="Footer_Page">
            <a:extLst xmlns:a="http://schemas.openxmlformats.org/drawingml/2006/main">
              <a:ext uri="{FF2B5EF4-FFF2-40B4-BE49-F238E27FC236}">
                <a16:creationId xmlns:a16="http://schemas.microsoft.com/office/drawing/2014/main" id="{03327AEB-C212-A0FA-816B-DF05D3373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12</a:t>
            </a:r>
          </a:p>
        </p:txBody>
      </p:sp>
      <p:sp>
        <p:nvSpPr>
          <p:cNvPr id="31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F2866B65-A4C0-4AA0-9177-533F0D28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空间聚类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51C5466-3969-4AB8-8743-59A6EFD35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04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7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1. 选择已声明配对　2. 合并成员集合　3. 按成员贡献累加</a:t>
            </a:r>
          </a:p>
        </p:txBody>
      </p:sp>
      <p:graphicFrame>
        <p:nvGraphicFrame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D45D42E-1203-4DDA-92D5-729CC06BC472}"/>
              </a:ext>
            </a:extLst>
          </p:cNvPr>
          <p:cNvGraphicFramePr/>
          <p:nvPr/>
        </p:nvGraphicFramePr>
        <p:xfrm>
          <a:off xmlns:a="http://schemas.openxmlformats.org/drawingml/2006/main" x="609600" y="2286000"/>
          <a:ext xmlns:a="http://schemas.openxmlformats.org/drawingml/2006/main" cx="11049000" cy="2857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714750"/>
                <a:gridCol w="7334250"/>
              </a:tblGrid>
              <a:tr h="457200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本地配对情景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依据及执行方式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800100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波士顿与伍斯特方向分量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2024官方例举Worcester与Boston–Cambridge</a:t>
                      </a:r>
                    </a:p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成员取并集，按成员贡献累加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00100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洛杉矶与尔湾方向分量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2024官方例举Irvine与Los Angeles</a:t>
                      </a:r>
                    </a:p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成员取并集，按成员贡献累加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800100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上海与苏州方向分量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本研究指定的配对情景</a:t>
                      </a:r>
                    </a:p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两年采用对应分量，不套用全球距离自动合并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442986A-7D21-4673-90CA-F2FA11AFB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3050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4. 对照官方条件：边缘约3—5 km，且存在较强的相互合作。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61622C0-E190-45FE-938A-C68C0FCE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上述本地配对尚未全部核实这两项条件，按研究情景解释其结果。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D0CDC91-BC5E-4236-A6DA-E01FD89BB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上游历史陆地资格修复曾参考官方几何，本次末端对照不按官方轮廓裁分。</a:t>
            </a:r>
          </a:p>
        </p:txBody>
      </p:sp>
    </p:spTree>
    <p:extLst>
      <p:ext uri="{BB962C8B-B14F-4D97-AF65-F5344CB8AC3E}">
        <p14:creationId xmlns:p14="http://schemas.microsoft.com/office/powerpoint/2010/main" val="71046658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5D944A9-6A9B-4BA5-AF0A-3A77F5A2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400050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39A6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39A6"/>
                </a:solidFill>
                <a:latin typeface="Bahnschrift"/>
                <a:ea typeface="Bahnschrift"/>
                <a:cs typeface="Bahnschrift"/>
              </a:rPr>
              <a:t>附录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43E42BEA-1290-4801-A477-A1C67621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tep_Title">
            <a:extLst xmlns:a="http://schemas.openxmlformats.org/drawingml/2006/main">
              <a:ext uri="{FF2B5EF4-FFF2-40B4-BE49-F238E27FC236}">
                <a16:creationId xmlns:a16="http://schemas.microsoft.com/office/drawing/2014/main" id="{57E22116-AEE0-33A1-CB57-661C803A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87500"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GII2025 Top10：本地值、官方值与相对差</a:t>
            </a:r>
          </a:p>
        </p:txBody>
      </p:sp>
      <p:sp>
        <p:nvSpPr>
          <p:cNvPr id="6" name="Header_Rail">
            <a:extLst xmlns:a="http://schemas.openxmlformats.org/drawingml/2006/main">
              <a:ext uri="{FF2B5EF4-FFF2-40B4-BE49-F238E27FC236}">
                <a16:creationId xmlns:a16="http://schemas.microsoft.com/office/drawing/2014/main" id="{C948DBE9-CC6D-CAFB-53FF-D57E0833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7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0BEF792E-B1D5-7E9E-14C2-37072CE1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三项分别对照，不相加为GII综合分。探索性口径及官方方法差异保留在方法与技术附录。</a:t>
            </a:r>
          </a:p>
        </p:txBody>
      </p:sp>
      <p:sp>
        <p:nvSpPr>
          <p:cNvPr id="8" name="Footer_Page">
            <a:extLst xmlns:a="http://schemas.openxmlformats.org/drawingml/2006/main">
              <a:ext uri="{FF2B5EF4-FFF2-40B4-BE49-F238E27FC236}">
                <a16:creationId xmlns:a16="http://schemas.microsoft.com/office/drawing/2014/main" id="{459A491E-FAC9-3934-54D3-091808D4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23</a:t>
            </a:r>
          </a:p>
        </p:txBody>
      </p:sp>
      <p:sp>
        <p:nvSpPr>
          <p:cNvPr id="50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08845CF5-5CA1-44D9-9759-BEB50B00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三项指标完整对照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53A55A4-0283-45A2-8E98-555174F18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1049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PCT、WoS为文献份额当量，VC为交易笔数。差异＝（本地／官方－1）×100%</a:t>
            </a:r>
          </a:p>
        </p:txBody>
      </p:sp>
      <p:graphicFrame>
        <p:nvGraphicFrame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2243F015-312C-4630-BB30-989387C53C59}"/>
              </a:ext>
            </a:extLst>
          </p:cNvPr>
          <p:cNvGraphicFramePr/>
          <p:nvPr/>
        </p:nvGraphicFramePr>
        <p:xfrm>
          <a:off xmlns:a="http://schemas.openxmlformats.org/drawingml/2006/main" x="609600" y="1933575"/>
          <a:ext xmlns:a="http://schemas.openxmlformats.org/drawingml/2006/main" cx="11049000" cy="43624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419100"/>
                <a:gridCol w="1771650"/>
                <a:gridCol w="1047750"/>
                <a:gridCol w="1047750"/>
                <a:gridCol w="857250"/>
                <a:gridCol w="1047750"/>
                <a:gridCol w="1047750"/>
                <a:gridCol w="857250"/>
                <a:gridCol w="1047750"/>
                <a:gridCol w="1047750"/>
                <a:gridCol w="857250"/>
              </a:tblGrid>
              <a:tr h="333375">
                <a:tc rowSpan="2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rowSpan="2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集群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gridSpan="3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PCT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h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h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gridSpan="3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VC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h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h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gridSpan="3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WoS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h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h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314325">
                <a:tc v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v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本地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官方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差异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本地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官方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差异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本地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官方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差异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深圳—香港—广州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118607.97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117542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+0.91%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7428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6916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+7.40%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196894.36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193635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+1.68%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东京—横滨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133456.19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135129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-1.24%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5281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5154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+2.46%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114285.31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115773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-1.29%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圣何塞—旧金山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47866.55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50812.60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-5.80%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16247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16296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-0.30%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56993.12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56510.30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+0.85%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北京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47644.77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49792.30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-4.31%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7237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6727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+7.58%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348598.18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331874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+5.04%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首尔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69430.42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71318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-2.65%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7629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7376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+3.43%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140467.34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142509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-1.43%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上海—苏州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41377.05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42818.90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-3.37%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9478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8705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+8.88%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209038.53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206292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+1.33%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纽约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12836.23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13705.10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-6.34%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10822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11283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-4.09%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74306.38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74832.80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-0.70%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8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伦敦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8150.43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6981.28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+16.75%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11033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10411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+5.97%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62131.08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57151.70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+8.71%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9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波士顿—剑桥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18531.55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19332.60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-4.14%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4566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4592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-0.57%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76207.84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75168.10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+1.38%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洛杉矶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10737.87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11832.10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-9.25%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5881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5891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-0.17%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43319.48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42946.10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+0.87%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D32E117-15E7-40BE-968A-B8C54D291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5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同年官方顺序；本地DBSCAN成员计分＋三组指定合并。正值偏多，负值偏少。</a:t>
            </a:r>
          </a:p>
        </p:txBody>
      </p:sp>
    </p:spTree>
    <p:extLst>
      <p:ext uri="{BB962C8B-B14F-4D97-AF65-F5344CB8AC3E}">
        <p14:creationId xmlns:p14="http://schemas.microsoft.com/office/powerpoint/2010/main" val="102362345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5D944A9-6A9B-4BA5-AF0A-3A77F5A2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400050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39A6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39A6"/>
                </a:solidFill>
                <a:latin typeface="Bahnschrift"/>
                <a:ea typeface="Bahnschrift"/>
                <a:cs typeface="Bahnschrift"/>
              </a:rPr>
              <a:t>附录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43E42BEA-1290-4801-A477-A1C67621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tep_Title">
            <a:extLst xmlns:a="http://schemas.openxmlformats.org/drawingml/2006/main">
              <a:ext uri="{FF2B5EF4-FFF2-40B4-BE49-F238E27FC236}">
                <a16:creationId xmlns:a16="http://schemas.microsoft.com/office/drawing/2014/main" id="{57E22116-AEE0-33A1-CB57-661C803A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87500"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GII2026 Top10：本地值、官方值与相对差</a:t>
            </a:r>
          </a:p>
        </p:txBody>
      </p:sp>
      <p:sp>
        <p:nvSpPr>
          <p:cNvPr id="6" name="Header_Rail">
            <a:extLst xmlns:a="http://schemas.openxmlformats.org/drawingml/2006/main">
              <a:ext uri="{FF2B5EF4-FFF2-40B4-BE49-F238E27FC236}">
                <a16:creationId xmlns:a16="http://schemas.microsoft.com/office/drawing/2014/main" id="{C948DBE9-CC6D-CAFB-53FF-D57E0833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7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0BEF792E-B1D5-7E9E-14C2-37072CE1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三项分别对照，不相加为GII综合分。探索性口径及官方方法差异保留在方法与技术附录。</a:t>
            </a:r>
          </a:p>
        </p:txBody>
      </p:sp>
      <p:sp>
        <p:nvSpPr>
          <p:cNvPr id="8" name="Footer_Page">
            <a:extLst xmlns:a="http://schemas.openxmlformats.org/drawingml/2006/main">
              <a:ext uri="{FF2B5EF4-FFF2-40B4-BE49-F238E27FC236}">
                <a16:creationId xmlns:a16="http://schemas.microsoft.com/office/drawing/2014/main" id="{459A491E-FAC9-3934-54D3-091808D4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24</a:t>
            </a:r>
          </a:p>
        </p:txBody>
      </p:sp>
      <p:sp>
        <p:nvSpPr>
          <p:cNvPr id="50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08845CF5-5CA1-44D9-9759-BEB50B00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三项指标完整对照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6784D09-DC82-496A-A835-DCB8F3B85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1049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PCT、WoS为文献份额当量，VC为交易笔数。差异＝（本地／官方－1）×100%</a:t>
            </a:r>
          </a:p>
        </p:txBody>
      </p:sp>
      <p:graphicFrame>
        <p:nvGraphicFrame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0CFC0A3-E206-446A-A233-33514EBC696A}"/>
              </a:ext>
            </a:extLst>
          </p:cNvPr>
          <p:cNvGraphicFramePr/>
          <p:nvPr/>
        </p:nvGraphicFramePr>
        <p:xfrm>
          <a:off xmlns:a="http://schemas.openxmlformats.org/drawingml/2006/main" x="609600" y="1933575"/>
          <a:ext xmlns:a="http://schemas.openxmlformats.org/drawingml/2006/main" cx="11049000" cy="43624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419100"/>
                <a:gridCol w="1771650"/>
                <a:gridCol w="1047750"/>
                <a:gridCol w="1047750"/>
                <a:gridCol w="857250"/>
                <a:gridCol w="1047750"/>
                <a:gridCol w="1047750"/>
                <a:gridCol w="857250"/>
                <a:gridCol w="1047750"/>
                <a:gridCol w="1047750"/>
                <a:gridCol w="857250"/>
              </a:tblGrid>
              <a:tr h="333375">
                <a:tc rowSpan="2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rowSpan="2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集群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gridSpan="3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PCT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h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h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gridSpan="3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VC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h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h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gridSpan="3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WoS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h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h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314325">
                <a:tc v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 vMerge="1"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本地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官方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差异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本地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官方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差异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本地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官方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差异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深圳—香港—广州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120022.73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120095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-0.06%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7612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7328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+3.88%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218849.26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215866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+1.38%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东京—横滨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130744.39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132669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-1.45%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5357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5248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+2.08%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113338.94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115303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-1.70%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圣何塞—旧金山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47168.14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50255.40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-6.14%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16745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16659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+0.52%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55927.45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55788.40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+0.25%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北京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52477.76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54297.80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-3.35%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6541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6018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+8.69%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377779.72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360830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+4.70%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首尔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71626.88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73769.70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-2.90%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7610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7566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+0.58%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141832.99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144898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-2.12%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上海—苏州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44504.04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45295.10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-1.75%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9883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9451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+4.57%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228928.64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227284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+0.72%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纽约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12337.22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13354.50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-7.62%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11234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11230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+0.04%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73798.61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74459.60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-0.89%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8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伦敦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8388.46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7359.94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+13.97%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10912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10157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+7.43%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61670.92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55930.50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+10.26%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9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波士顿—剑桥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18500.14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19325.90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-4.27%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4645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4553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+2.02%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75277.56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74838.40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+0.59%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71475"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大阪—神户—京都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36492.30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36830.40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-0.92%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516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543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-4.97%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50288.39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51853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38100" tIns="28575" rIns="38100" bIns="28575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-3.02%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DA5B82F-DF69-4E0D-BBF2-72727288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5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同年官方顺序；本地DBSCAN成员计分＋三组指定合并。正值偏多，负值偏少。</a:t>
            </a:r>
          </a:p>
        </p:txBody>
      </p:sp>
    </p:spTree>
    <p:extLst>
      <p:ext uri="{BB962C8B-B14F-4D97-AF65-F5344CB8AC3E}">
        <p14:creationId xmlns:p14="http://schemas.microsoft.com/office/powerpoint/2010/main" val="102362345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5D944A9-6A9B-4BA5-AF0A-3A77F5A2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/>
            </a:defPPr>
          </a:lstStyle>
          <a:p xmlns:a="http://schemas.openxmlformats.org/drawingml/2006/main">
            <a:pPr algn="r">
              <a:buNone/>
              <a:defRPr sz="1050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050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03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43E42BEA-1290-4801-A477-A1C67621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tep_Title">
            <a:extLst xmlns:a="http://schemas.openxmlformats.org/drawingml/2006/main">
              <a:ext uri="{FF2B5EF4-FFF2-40B4-BE49-F238E27FC236}">
                <a16:creationId xmlns:a16="http://schemas.microsoft.com/office/drawing/2014/main" id="{57E22116-AEE0-33A1-CB57-661C803A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/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附录：WoS的16类排除规则</a:t>
            </a:r>
          </a:p>
        </p:txBody>
      </p:sp>
      <p:sp>
        <p:nvSpPr>
          <p:cNvPr id="6" name="Header_Rail">
            <a:extLst xmlns:a="http://schemas.openxmlformats.org/drawingml/2006/main">
              <a:ext uri="{FF2B5EF4-FFF2-40B4-BE49-F238E27FC236}">
                <a16:creationId xmlns:a16="http://schemas.microsoft.com/office/drawing/2014/main" id="{C948DBE9-CC6D-CAFB-53FF-D57E0833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7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0BEF792E-B1D5-7E9E-14C2-37072CE1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使用WoS Categories字段精确匹配。此16类与采集阶段的40项Research Areas不同。</a:t>
            </a:r>
          </a:p>
        </p:txBody>
      </p:sp>
      <p:sp>
        <p:nvSpPr>
          <p:cNvPr id="8" name="Footer_Page">
            <a:extLst xmlns:a="http://schemas.openxmlformats.org/drawingml/2006/main">
              <a:ext uri="{FF2B5EF4-FFF2-40B4-BE49-F238E27FC236}">
                <a16:creationId xmlns:a16="http://schemas.microsoft.com/office/drawing/2014/main" id="{459A491E-FAC9-3934-54D3-091808D4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14</a:t>
            </a:r>
          </a:p>
        </p:txBody>
      </p:sp>
      <p:sp>
        <p:nvSpPr>
          <p:cNvPr id="81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5B5C513C-09A9-4174-A88A-C0CFFB4B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技术补充</a:t>
            </a:r>
          </a:p>
        </p:txBody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B771F3E0-5FBA-41C5-B59C-A1A0D9A3F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先保留 Article 且属于 SCI-EXPANDED 的论文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8E041CC1-CF5C-4083-BA58-C9E704FB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6425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9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排除：命中蓝色6类任一类，或论文全部类别均落在下列16类内</a:t>
            </a:r>
          </a:p>
        </p:txBody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0A95EEE5-8FC0-4114-84B5-F71B8902E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01  发展研究</a:t>
            </a:r>
          </a:p>
        </p:txBody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AD369448-BAD0-452D-86D9-BD4916C4F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051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02  环境研究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453CD1B2-C929-421A-AAF2-A88577F29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03  社会科学数学方法</a:t>
            </a:r>
          </a:p>
        </p:txBody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DA9E6E3F-78D8-4774-9C19-E3D1D0344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04  医学伦理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DDDDF684-3C78-4E0D-B7C2-B38A78619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05  运筹学与管理科学</a:t>
            </a:r>
          </a:p>
        </p:txBody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DC7A56E5-3D62-4DD8-B321-04E988B6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06  交通运输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8F774BA7-0D88-4D51-BA92-C6575F72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07  卫生政策与服务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7ACB38BE-2871-4415-A73C-46476F38F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08  老年学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E08C4C33-C69E-4BB3-8B50-6E0E01FF9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4003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09  精神病学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729E3838-5CBC-452E-BF0F-AE0E5CDE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7051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10  体育科学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FAEFFCCF-2176-4775-A022-837375DF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0099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11  物质滥用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DE43C677-8292-4511-98BE-6FC8B133D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3147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12  护理学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B2400E97-C996-41E0-B6ED-C03B5E7EA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6195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13  康复学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67BAD760-2896-44B2-A369-A4DDA57E3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243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14  公共、环境与职业卫生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7FE6F7FF-A1BB-4769-B0B1-92428ADA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2291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15  卫生保健科学与服务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8DF86935-0657-4DE3-833F-F66D484F8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533900"/>
            <a:ext cx="523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16  行为科学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98334A7B-E125-4001-8770-1F59E267E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29200"/>
            <a:ext cx="523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2025 排除 222,357 篇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DC3BBEF4-E738-4C61-B485-87C05C59D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029200"/>
            <a:ext cx="523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2026 排除 238,969 篇</a:t>
            </a:r>
          </a:p>
        </p:txBody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06D02DE9-CBD2-4B6E-939F-65937C089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95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两年使用同一组合。它为贴近官方统计而探索选出，尚无独立验证。</a:t>
            </a:r>
          </a:p>
        </p:txBody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BDD36489-238D-4B02-9670-573C29AE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38825"/>
            <a:ext cx="11049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这是本地研究口径，不能表述为 WIPO 官方规定。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1BB4D6D7-7759-4758-AEA9-6F5623BC6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1049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1" u="sng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261adc3a1812410e"/>
              </a:rPr>
              <a:t>原始记录与代码（补充证据）</a:t>
            </a:r>
          </a:p>
        </p:txBody>
      </p:sp>
    </p:spTree>
    <p:extLst>
      <p:ext uri="{BB962C8B-B14F-4D97-AF65-F5344CB8AC3E}">
        <p14:creationId xmlns:p14="http://schemas.microsoft.com/office/powerpoint/2010/main" val="102362345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5D944A9-6A9B-4BA5-AF0A-3A77F5A2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/>
            </a:defPPr>
          </a:lstStyle>
          <a:p xmlns:a="http://schemas.openxmlformats.org/drawingml/2006/main">
            <a:pPr algn="r">
              <a:buNone/>
              <a:defRPr sz="1050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050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03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43E42BEA-1290-4801-A477-A1C67621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tep_Title">
            <a:extLst xmlns:a="http://schemas.openxmlformats.org/drawingml/2006/main">
              <a:ext uri="{FF2B5EF4-FFF2-40B4-BE49-F238E27FC236}">
                <a16:creationId xmlns:a16="http://schemas.microsoft.com/office/drawing/2014/main" id="{57E22116-AEE0-33A1-CB57-661C803A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/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附录：VC交易筛选的数量核对</a:t>
            </a:r>
          </a:p>
        </p:txBody>
      </p:sp>
      <p:sp>
        <p:nvSpPr>
          <p:cNvPr id="6" name="Header_Rail">
            <a:extLst xmlns:a="http://schemas.openxmlformats.org/drawingml/2006/main">
              <a:ext uri="{FF2B5EF4-FFF2-40B4-BE49-F238E27FC236}">
                <a16:creationId xmlns:a16="http://schemas.microsoft.com/office/drawing/2014/main" id="{C948DBE9-CC6D-CAFB-53FF-D57E0833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7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0BEF792E-B1D5-7E9E-14C2-37072CE1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保留交易仍可能缺坐标。接受数量与已定位数量分开核算。</a:t>
            </a:r>
          </a:p>
        </p:txBody>
      </p:sp>
      <p:sp>
        <p:nvSpPr>
          <p:cNvPr id="8" name="Footer_Page">
            <a:extLst xmlns:a="http://schemas.openxmlformats.org/drawingml/2006/main">
              <a:ext uri="{FF2B5EF4-FFF2-40B4-BE49-F238E27FC236}">
                <a16:creationId xmlns:a16="http://schemas.microsoft.com/office/drawing/2014/main" id="{459A491E-FAC9-3934-54D3-091808D4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15</a:t>
            </a:r>
          </a:p>
        </p:txBody>
      </p:sp>
      <p:sp>
        <p:nvSpPr>
          <p:cNvPr id="81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5B5C513C-09A9-4174-A88A-C0CFFB4B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技术补充</a:t>
            </a:r>
          </a:p>
        </p:txBody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D0FC7949-CD6F-43DB-A80B-FE3E7F6D0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1049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先检查完成状态，再按融资类型筛候选，疑难交易核对事件证据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EDABA0F8-6CEF-4540-9AC2-208324768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字段规则纳入种子、天使、早期和后期VC等，不以公司数代替交易数</a:t>
            </a:r>
          </a:p>
        </p:txBody>
      </p:sp>
      <p:graphicFrame>
        <p:nvGraphicFrame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4DBF6A0E-858A-4BD2-AF2F-C47963380C3F}"/>
              </a:ext>
            </a:extLst>
          </p:cNvPr>
          <p:cNvGraphicFramePr/>
          <p:nvPr/>
        </p:nvGraphicFramePr>
        <p:xfrm>
          <a:off xmlns:a="http://schemas.openxmlformats.org/drawingml/2006/main" x="609600" y="2286000"/>
          <a:ext xmlns:a="http://schemas.openxmlformats.org/drawingml/2006/main" cx="11049000" cy="3429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6858000"/>
                <a:gridCol w="2095500"/>
                <a:gridCol w="2095500"/>
              </a:tblGrid>
              <a:tr h="38100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处理条件与去向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2025（笔）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2026（笔）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38100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窗口内已去重的交易输入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1,047,270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1,104,216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状态不是 Completed，未纳入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16,432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19,470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8100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已完成但未进入本地融资候选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758,996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807,688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核对事件日期后移出窗口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8100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资格证据待核，暂不纳入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21,656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22,584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排除加速器计划资助／纯债务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 / 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 / 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38100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据公开证据按同一事件少计1笔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最终保留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250,178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254,467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</a:tbl>
          </a:graphicData>
        </a:graphic>
      </p:graphicFrame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4FDAECD3-9AA1-4C1C-A689-E7DA14C99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38825"/>
            <a:ext cx="11049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“未进候选”仅指本地字段规则，仍未逐笔证明符合或不符合官方资格。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2EFA35C0-482A-4761-BC17-00EAF6ACA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1049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1" u="sng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bc9459c1b2c945fb"/>
              </a:rPr>
              <a:t>原始记录与代码（补充证据）</a:t>
            </a:r>
          </a:p>
        </p:txBody>
      </p:sp>
    </p:spTree>
    <p:extLst>
      <p:ext uri="{BB962C8B-B14F-4D97-AF65-F5344CB8AC3E}">
        <p14:creationId xmlns:p14="http://schemas.microsoft.com/office/powerpoint/2010/main" val="102362345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5D944A9-6A9B-4BA5-AF0A-3A77F5A2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400050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39A6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39A6"/>
                </a:solidFill>
                <a:latin typeface="Bahnschrift"/>
                <a:ea typeface="Bahnschrift"/>
                <a:cs typeface="Bahnschrift"/>
              </a:rPr>
              <a:t>附录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43E42BEA-1290-4801-A477-A1C67621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tep_Title">
            <a:extLst xmlns:a="http://schemas.openxmlformats.org/drawingml/2006/main">
              <a:ext uri="{FF2B5EF4-FFF2-40B4-BE49-F238E27FC236}">
                <a16:creationId xmlns:a16="http://schemas.microsoft.com/office/drawing/2014/main" id="{57E22116-AEE0-33A1-CB57-661C803A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附录：伦敦官方展示轮廓与本地成员</a:t>
            </a:r>
          </a:p>
        </p:txBody>
      </p:sp>
      <p:sp>
        <p:nvSpPr>
          <p:cNvPr id="6" name="Header_Rail">
            <a:extLst xmlns:a="http://schemas.openxmlformats.org/drawingml/2006/main">
              <a:ext uri="{FF2B5EF4-FFF2-40B4-BE49-F238E27FC236}">
                <a16:creationId xmlns:a16="http://schemas.microsoft.com/office/drawing/2014/main" id="{C948DBE9-CC6D-CAFB-53FF-D57E0833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7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0BEF792E-B1D5-7E9E-14C2-37072CE1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官方展示轮廓用于事后诊断。彩色点是本地真实成员，不把点云包络当成计分边界。</a:t>
            </a:r>
          </a:p>
        </p:txBody>
      </p:sp>
      <p:sp>
        <p:nvSpPr>
          <p:cNvPr id="8" name="Footer_Page">
            <a:extLst xmlns:a="http://schemas.openxmlformats.org/drawingml/2006/main">
              <a:ext uri="{FF2B5EF4-FFF2-40B4-BE49-F238E27FC236}">
                <a16:creationId xmlns:a16="http://schemas.microsoft.com/office/drawing/2014/main" id="{459A491E-FAC9-3934-54D3-091808D4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18</a:t>
            </a:r>
          </a:p>
        </p:txBody>
      </p:sp>
      <p:sp>
        <p:nvSpPr>
          <p:cNvPr id="50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08845CF5-5CA1-44D9-9759-BEB50B00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附录 · 伦敦范围与密度核查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92F11EA-95CE-4D07-B595-F4736966E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104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两年均为原生本地簇，未通过指定合并扩大伦敦</a:t>
            </a:r>
          </a:p>
        </p:txBody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2B902018-6753-4E67-B818-6EB905BA60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11d5b3f9f949ce"/>
          <a:stretch xmlns:a="http://schemas.openxmlformats.org/drawingml/2006/main"/>
        </p:blipFill>
        <p:spPr>
          <a:xfrm xmlns:a="http://schemas.openxmlformats.org/drawingml/2006/main">
            <a:off x="1096282" y="1943100"/>
            <a:ext cx="10075636" cy="3648075"/>
          </a:xfrm>
          <a:prstGeom xmlns:a="http://schemas.openxmlformats.org/drawingml/2006/main" prst="rect">
            <a:avLst/>
          </a:prstGeom>
        </p:spPr>
      </p:pic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EA9CD130-B5D7-43B9-A25B-2D3AF42F5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435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轮廓外成员：2025为751个坐标桶，2026为677个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D7E3BB2-6557-4966-99B9-029F7CC94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11049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1" u="sng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8d04d6523ae04eb8"/>
              </a:rPr>
              <a:t>原始记录与代码（补充证据）</a:t>
            </a:r>
          </a:p>
        </p:txBody>
      </p:sp>
    </p:spTree>
    <p:extLst>
      <p:ext uri="{BB962C8B-B14F-4D97-AF65-F5344CB8AC3E}">
        <p14:creationId xmlns:p14="http://schemas.microsoft.com/office/powerpoint/2010/main" val="102362345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5D944A9-6A9B-4BA5-AF0A-3A77F5A2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400050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39A6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39A6"/>
                </a:solidFill>
                <a:latin typeface="Bahnschrift"/>
                <a:ea typeface="Bahnschrift"/>
                <a:cs typeface="Bahnschrift"/>
              </a:rPr>
              <a:t>附录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43E42BEA-1290-4801-A477-A1C67621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tep_Title">
            <a:extLst xmlns:a="http://schemas.openxmlformats.org/drawingml/2006/main">
              <a:ext uri="{FF2B5EF4-FFF2-40B4-BE49-F238E27FC236}">
                <a16:creationId xmlns:a16="http://schemas.microsoft.com/office/drawing/2014/main" id="{57E22116-AEE0-33A1-CB57-661C803A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附录：伦敦多出的贡献主要落在哪里</a:t>
            </a:r>
          </a:p>
        </p:txBody>
      </p:sp>
      <p:sp>
        <p:nvSpPr>
          <p:cNvPr id="6" name="Header_Rail">
            <a:extLst xmlns:a="http://schemas.openxmlformats.org/drawingml/2006/main">
              <a:ext uri="{FF2B5EF4-FFF2-40B4-BE49-F238E27FC236}">
                <a16:creationId xmlns:a16="http://schemas.microsoft.com/office/drawing/2014/main" id="{C948DBE9-CC6D-CAFB-53FF-D57E0833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7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0BEF792E-B1D5-7E9E-14C2-37072CE1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PCT/WoS为份额当量，VC为交易事件数。官方展示轮廓不是官方逐条成员名单。</a:t>
            </a:r>
          </a:p>
        </p:txBody>
      </p:sp>
      <p:sp>
        <p:nvSpPr>
          <p:cNvPr id="8" name="Footer_Page">
            <a:extLst xmlns:a="http://schemas.openxmlformats.org/drawingml/2006/main">
              <a:ext uri="{FF2B5EF4-FFF2-40B4-BE49-F238E27FC236}">
                <a16:creationId xmlns:a16="http://schemas.microsoft.com/office/drawing/2014/main" id="{459A491E-FAC9-3934-54D3-091808D4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19</a:t>
            </a:r>
          </a:p>
        </p:txBody>
      </p:sp>
      <p:sp>
        <p:nvSpPr>
          <p:cNvPr id="50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08845CF5-5CA1-44D9-9759-BEB50B00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附录 · 伦敦范围与密度核查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491D54B-D6E8-41BD-A028-573FC52C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1049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同一批本地成员，按官方展示轮廓分内外，计分结果保持不变</a:t>
            </a:r>
          </a:p>
        </p:txBody>
      </p:sp>
      <p:graphicFrame>
        <p:nvGraphicFrame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248345F1-E7D4-42D1-A7BA-596A2CE3D8D7}"/>
              </a:ext>
            </a:extLst>
          </p:cNvPr>
          <p:cNvGraphicFramePr/>
          <p:nvPr/>
        </p:nvGraphicFramePr>
        <p:xfrm>
          <a:off xmlns:a="http://schemas.openxmlformats.org/drawingml/2006/main" x="609600" y="2047875"/>
          <a:ext xmlns:a="http://schemas.openxmlformats.org/drawingml/2006/main" cx="11049000" cy="30670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952625"/>
                <a:gridCol w="1857375"/>
                <a:gridCol w="1857375"/>
                <a:gridCol w="1857375"/>
                <a:gridCol w="1762125"/>
                <a:gridCol w="1762125"/>
              </a:tblGrid>
              <a:tr h="43815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年份／指标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本地合计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轮廓内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轮廓外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官方对照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本地总量差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43815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2025 PCT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8,150.43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6,878.63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1,271.80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6,981.28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+16.75%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3815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2025 WoS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62,131.08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57,751.73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4,379.34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57,151.70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+8.71%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43815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2025 VC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11,033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10,749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284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10,411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+5.97%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3815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2026 PCT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8,388.46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7,189.50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1,198.96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7,359.94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+13.97%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43815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2026 WoS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61,670.92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57,354.45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4,316.48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55,930.50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+10.26%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38150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2026 VC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10,912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10,660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252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10,157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+7.43%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</a:tbl>
          </a:graphicData>
        </a:graphic>
      </p:graphicFrame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52A5DFB-B355-4D87-B099-0B642DF5D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72100"/>
            <a:ext cx="1104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只看轮廓内PCT，与官方的算术差为 −1.47%／−2.32%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338BFD9-F8EC-4188-BC27-558CB1F9C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0072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这提示优先核查空间成员差异，不能据此删外围记录或宣布复现成立。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CC5E368-3479-4879-958B-81B560CEE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11049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1" u="sng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ee1d5613aff64829"/>
              </a:rPr>
              <a:t>原始记录与代码（补充证据）</a:t>
            </a:r>
          </a:p>
        </p:txBody>
      </p:sp>
    </p:spTree>
    <p:extLst>
      <p:ext uri="{BB962C8B-B14F-4D97-AF65-F5344CB8AC3E}">
        <p14:creationId xmlns:p14="http://schemas.microsoft.com/office/powerpoint/2010/main" val="102362345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5D944A9-6A9B-4BA5-AF0A-3A77F5A2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400050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39A6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39A6"/>
                </a:solidFill>
                <a:latin typeface="Bahnschrift"/>
                <a:ea typeface="Bahnschrift"/>
                <a:cs typeface="Bahnschrift"/>
              </a:rPr>
              <a:t>附录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43E42BEA-1290-4801-A477-A1C67621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tep_Title">
            <a:extLst xmlns:a="http://schemas.openxmlformats.org/drawingml/2006/main">
              <a:ext uri="{FF2B5EF4-FFF2-40B4-BE49-F238E27FC236}">
                <a16:creationId xmlns:a16="http://schemas.microsoft.com/office/drawing/2014/main" id="{57E22116-AEE0-33A1-CB57-661C803A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附录：WoS是否帮助伦敦外围形成核心点</a:t>
            </a:r>
          </a:p>
        </p:txBody>
      </p:sp>
      <p:sp>
        <p:nvSpPr>
          <p:cNvPr id="6" name="Header_Rail">
            <a:extLst xmlns:a="http://schemas.openxmlformats.org/drawingml/2006/main">
              <a:ext uri="{FF2B5EF4-FFF2-40B4-BE49-F238E27FC236}">
                <a16:creationId xmlns:a16="http://schemas.microsoft.com/office/drawing/2014/main" id="{C948DBE9-CC6D-CAFB-53FF-D57E0833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7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0BEF792E-B1D5-7E9E-14C2-37072CE1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本轮没有重跑PCT-only连通性。局部密度必要条件，不等于范围扩大原因已完全确认。</a:t>
            </a:r>
          </a:p>
        </p:txBody>
      </p:sp>
      <p:sp>
        <p:nvSpPr>
          <p:cNvPr id="8" name="Footer_Page">
            <a:extLst xmlns:a="http://schemas.openxmlformats.org/drawingml/2006/main">
              <a:ext uri="{FF2B5EF4-FFF2-40B4-BE49-F238E27FC236}">
                <a16:creationId xmlns:a16="http://schemas.microsoft.com/office/drawing/2014/main" id="{459A491E-FAC9-3934-54D3-091808D4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  <a:defRPr sz="800">
                <a:solidFill>
                  <a:srgbClr val="7C8AA7"/>
                </a:solidFill>
                <a:latin typeface="DengXian"/>
                <a:ea typeface="DengXian"/>
                <a:cs typeface="DengXian"/>
              </a:defRPr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20</a:t>
            </a:r>
          </a:p>
        </p:txBody>
      </p:sp>
      <p:sp>
        <p:nvSpPr>
          <p:cNvPr id="50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08845CF5-5CA1-44D9-9759-BEB50B00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附录 · 伦敦范围与密度核查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A7DD048-4DA7-4ABD-99AF-0B9B4AD59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1049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固定当前坐标与权重，分别累加15 km邻域的PCT和WoS贡献</a:t>
            </a:r>
          </a:p>
        </p:txBody>
      </p:sp>
      <p:graphicFrame>
        <p:nvGraphicFrame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BDCC0E42-DA06-41BF-8780-AB76228F8819}"/>
              </a:ext>
            </a:extLst>
          </p:cNvPr>
          <p:cNvGraphicFramePr/>
          <p:nvPr/>
        </p:nvGraphicFramePr>
        <p:xfrm>
          <a:off xmlns:a="http://schemas.openxmlformats.org/drawingml/2006/main" x="609600" y="2076450"/>
          <a:ext xmlns:a="http://schemas.openxmlformats.org/drawingml/2006/main" cx="11049000" cy="25717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6858000"/>
                <a:gridCol w="2095500"/>
                <a:gridCol w="2095500"/>
              </a:tblGrid>
              <a:tr h="428625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官方轮廓外核心的密度条件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2025（个）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2026（个）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428625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PCT与WoS单项均达到4,500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仅PCT单项达到4,500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428625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仅WoS单项达到4,500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两项单独均不足，相加后达到4,500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93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92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428625"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轮廓外核心合计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99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47625" rIns="95250" bIns="4762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93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F8617F15-3636-4FD5-A8C1-4D2CF45D1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4347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210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当前外围核心都需要WoS参与，其中绝大多数也需要PCT共同累加。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440E7A4-C4B7-42C4-9E86-66F8474E9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104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7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尚未证明：WoS数据过多、坐标错误，或移除WoS会减少多少PCT归属。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122F42D4-0A9E-4215-B132-DD90411C9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11049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buNone/>
              <a:defRPr sz="14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1" u="sng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e784b91a7d5c4547"/>
              </a:rPr>
              <a:t>原始记录与代码（补充证据）</a:t>
            </a:r>
          </a:p>
        </p:txBody>
      </p:sp>
    </p:spTree>
    <p:extLst>
      <p:ext uri="{BB962C8B-B14F-4D97-AF65-F5344CB8AC3E}">
        <p14:creationId xmlns:p14="http://schemas.microsoft.com/office/powerpoint/2010/main" val="102362345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EFCA1A4-2A02-4120-8799-3C9829E3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附录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CE3F4823-24CE-477D-A306-BCCA98BA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tep_Title">
            <a:extLst xmlns:a="http://schemas.openxmlformats.org/drawingml/2006/main">
              <a:ext uri="{FF2B5EF4-FFF2-40B4-BE49-F238E27FC236}">
                <a16:creationId xmlns:a16="http://schemas.microsoft.com/office/drawing/2014/main" id="{E82BFB81-9BB6-B324-35AD-E6D9E754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>
            <a:defPPr>
              <a:defRPr sz="2925"/>
            </a:defPPr>
          </a:lstStyle>
          <a:p xmlns:a="http://schemas.openxmlformats.org/drawingml/2006/main">
            <a:pPr marL="0" lvl="0" indent="0" algn="l">
              <a:buNone/>
              <a:defRPr sz="2925"/>
            </a:pPr>
            <a:r>
              <a:rPr sz="29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附录：候选坐标的停止与最终选点规则</a:t>
            </a:r>
          </a:p>
        </p:txBody>
      </p:sp>
      <p:sp>
        <p:nvSpPr>
          <p:cNvPr id="18" name="Header_Rail">
            <a:extLst xmlns:a="http://schemas.openxmlformats.org/drawingml/2006/main">
              <a:ext uri="{FF2B5EF4-FFF2-40B4-BE49-F238E27FC236}">
                <a16:creationId xmlns:a16="http://schemas.microsoft.com/office/drawing/2014/main" id="{22576733-1924-C8DF-7DE4-126AF10ED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24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36EF717B-AB2C-D11F-A42C-D6E7DB2C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15 km用于同地址候选分组。研究集群的15 km密度聚类另外执行。</a:t>
            </a:r>
          </a:p>
        </p:txBody>
      </p:sp>
      <p:sp>
        <p:nvSpPr>
          <p:cNvPr id="30" name="Footer_Page">
            <a:extLst xmlns:a="http://schemas.openxmlformats.org/drawingml/2006/main">
              <a:ext uri="{FF2B5EF4-FFF2-40B4-BE49-F238E27FC236}">
                <a16:creationId xmlns:a16="http://schemas.microsoft.com/office/drawing/2014/main" id="{03327AEB-C212-A0FA-816B-DF05D3373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16</a:t>
            </a:r>
          </a:p>
        </p:txBody>
      </p:sp>
      <p:sp>
        <p:nvSpPr>
          <p:cNvPr id="31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F2866B65-A4C0-4AA0-9177-533F0D28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技术补充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B25EF1E-6222-4F93-B7E4-D3EC9E3A8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025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每条地址按可用字段准备候选，最终选择一个已有坐标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36DAC98-4514-434D-8814-9726A40A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0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本例实况：最终融合层每址仅1个候选，采用时保留其精度状态</a:t>
            </a:r>
          </a:p>
        </p:txBody>
      </p:sp>
      <p:graphicFrame>
        <p:nvGraphicFrame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DC0D037-569F-4438-B511-CE1AD7CEADE5}"/>
              </a:ext>
            </a:extLst>
          </p:cNvPr>
          <p:cNvGraphicFramePr/>
          <p:nvPr/>
        </p:nvGraphicFramePr>
        <p:xfrm>
          <a:off xmlns:a="http://schemas.openxmlformats.org/drawingml/2006/main" x="609600" y="2057400"/>
          <a:ext xmlns:a="http://schemas.openxmlformats.org/drawingml/2006/main" cx="11049000" cy="35623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324100"/>
                <a:gridCol w="8724900"/>
              </a:tblGrid>
              <a:tr h="4381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处理顺序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当前采用的规则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7810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1. 分支内停止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机构名按精确、词序、无序词项、唯一缩写依次匹配</a:t>
                      </a:r>
                    </a:p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某级命中即返回；其他适用分支继续准备候选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2. 同源与行政区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同一来源的复用结果合并计一次</a:t>
                      </a:r>
                    </a:p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有未失败候选时剔除行政区FAIL项，全部失败则保留风险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7810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3. 比较候选位置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按15 km单链分组，优先行政区通过且来源支持较多的组</a:t>
                      </a:r>
                    </a:p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并列冲突按既定保守规则保留并标记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4. 在组内选点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76200" tIns="38100" rIns="66675" bIns="381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优先行政区状态，再按精度与固定来源顺序选已有点</a:t>
                      </a:r>
                    </a:p>
                    <a:p>
                      <a:r>
                        <a:rPr sz="1875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记录实际来源、精度和风险，无坐标时保留空值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</a:tbl>
          </a:graphicData>
        </a:graphic>
      </p:graphicFrame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EA0CFBC-AC1B-443C-9D1C-25AA8A86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1049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425" b="0">
                <a:solidFill>
                  <a:srgbClr val="002FA7"/>
                </a:solidFill>
                <a:latin typeface="DengXian"/>
                <a:ea typeface="DengXian"/>
                <a:cs typeface="DengXian"/>
                <a:hlinkClick xmlns:r="http://schemas.openxmlformats.org/officeDocument/2006/relationships" r:id="R6a3207a9688d4e3d"/>
              </a:rPr>
              <a:t>查看原记录、数据库输入输出与逐址采用依据</a:t>
            </a:r>
          </a:p>
        </p:txBody>
      </p:sp>
    </p:spTree>
    <p:extLst>
      <p:ext uri="{BB962C8B-B14F-4D97-AF65-F5344CB8AC3E}">
        <p14:creationId xmlns:p14="http://schemas.microsoft.com/office/powerpoint/2010/main" val="710466588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5D944A9-6A9B-4BA5-AF0A-3A77F5A2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附录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43E42BEA-1290-4801-A477-A1C67621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tep_Title">
            <a:extLst xmlns:a="http://schemas.openxmlformats.org/drawingml/2006/main">
              <a:ext uri="{FF2B5EF4-FFF2-40B4-BE49-F238E27FC236}">
                <a16:creationId xmlns:a16="http://schemas.microsoft.com/office/drawing/2014/main" id="{57E22116-AEE0-33A1-CB57-661C803A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/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附录：PCT未纳入输入的具体原因</a:t>
            </a:r>
          </a:p>
        </p:txBody>
      </p:sp>
      <p:sp>
        <p:nvSpPr>
          <p:cNvPr id="6" name="Header_Rail">
            <a:extLst xmlns:a="http://schemas.openxmlformats.org/drawingml/2006/main">
              <a:ext uri="{FF2B5EF4-FFF2-40B4-BE49-F238E27FC236}">
                <a16:creationId xmlns:a16="http://schemas.microsoft.com/office/drawing/2014/main" id="{C948DBE9-CC6D-CAFB-53FF-D57E0833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7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0BEF792E-B1D5-7E9E-14C2-37072CE1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此表核对最终正贡献输入，已进入输入但聚类为噪声的记录不列入差额。</a:t>
            </a:r>
          </a:p>
        </p:txBody>
      </p:sp>
      <p:sp>
        <p:nvSpPr>
          <p:cNvPr id="8" name="Footer_Page">
            <a:extLst xmlns:a="http://schemas.openxmlformats.org/drawingml/2006/main">
              <a:ext uri="{FF2B5EF4-FFF2-40B4-BE49-F238E27FC236}">
                <a16:creationId xmlns:a16="http://schemas.microsoft.com/office/drawing/2014/main" id="{459A491E-FAC9-3934-54D3-091808D4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21</a:t>
            </a:r>
          </a:p>
        </p:txBody>
      </p:sp>
      <p:sp>
        <p:nvSpPr>
          <p:cNvPr id="81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5B5C513C-09A9-4174-A88A-C0CFFB4B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样本数量核对</a:t>
            </a:r>
          </a:p>
        </p:txBody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1AEAC6FA-D2D1-42F3-9E8F-B67EE39A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按唯一WO号核对，差额按首要阻断互斥归类，同一件不重复计数</a:t>
            </a:r>
          </a:p>
        </p:txBody>
      </p:sp>
      <p:graphicFrame>
        <p:nvGraphicFrame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99D22FD4-9F53-497E-B82C-51C52F0224B2}"/>
              </a:ext>
            </a:extLst>
          </p:cNvPr>
          <p:cNvGraphicFramePr/>
          <p:nvPr/>
        </p:nvGraphicFramePr>
        <p:xfrm>
          <a:off xmlns:a="http://schemas.openxmlformats.org/drawingml/2006/main" x="609600" y="2247900"/>
          <a:ext xmlns:a="http://schemas.openxmlformats.org/drawingml/2006/main" cx="11049000" cy="31337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6667500"/>
                <a:gridCol w="2190750"/>
                <a:gridCol w="2190750"/>
              </a:tblGrid>
              <a:tr h="447675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当前输入未纳入的原因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2025（件）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2026（件）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447675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全部国家记录无法确定本国发明人数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33,603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36,111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7675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原可计分地址仅为国家级占位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3,087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3,131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447675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可计分地址全部缺坐标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756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677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7675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可计分地址均未通过原国家／陆地位置检查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1,584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1,662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447675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缺坐标与未通过原位置检查混合出现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7675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未纳入合计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39,031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41,585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</a:tbl>
          </a:graphicData>
        </a:graphic>
      </p:graphicFrame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DD580DE9-A273-49BA-B05D-F1D28B0AB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72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2025：1,136,020件中纳入1,096,989件。2026：1,137,359件中纳入1,095,774件。</a:t>
            </a:r>
          </a:p>
        </p:txBody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8503A260-CFC2-4037-9D54-FC88E664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0275"/>
            <a:ext cx="1104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人员国别无法分配是主要阻断。上述未纳入不代表专利无效或官方必然排除。</a:t>
            </a:r>
          </a:p>
        </p:txBody>
      </p:sp>
    </p:spTree>
    <p:extLst>
      <p:ext uri="{BB962C8B-B14F-4D97-AF65-F5344CB8AC3E}">
        <p14:creationId xmlns:p14="http://schemas.microsoft.com/office/powerpoint/2010/main" val="1023623453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3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5D944A9-6A9B-4BA5-AF0A-3A77F5A2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4000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defRPr>
            </a:pPr>
            <a:r>
              <a:rPr sz="1125" b="1" i="0">
                <a:solidFill>
                  <a:srgbClr val="002FA7"/>
                </a:solidFill>
                <a:latin typeface="Bahnschrift"/>
                <a:ea typeface="Bahnschrift"/>
                <a:cs typeface="Bahnschrift"/>
              </a:rPr>
              <a:t>附录</a:t>
            </a:r>
          </a:p>
        </p:txBody>
      </p:sp>
      <p:sp>
        <p:nvSpPr>
          <p:cNvPr id="4" name="直接连接符 3">
            <a:extLst xmlns:a="http://schemas.openxmlformats.org/drawingml/2006/main">
              <a:ext uri="{FF2B5EF4-FFF2-40B4-BE49-F238E27FC236}">
                <a16:creationId xmlns:a16="http://schemas.microsoft.com/office/drawing/2014/main" id="{43E42BEA-1290-4801-A477-A1C67621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E1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tep_Title">
            <a:extLst xmlns:a="http://schemas.openxmlformats.org/drawingml/2006/main">
              <a:ext uri="{FF2B5EF4-FFF2-40B4-BE49-F238E27FC236}">
                <a16:creationId xmlns:a16="http://schemas.microsoft.com/office/drawing/2014/main" id="{57E22116-AEE0-33A1-CB57-661C803A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>
            <a:defPPr>
              <a:defRPr sz="3000"/>
            </a:defPPr>
          </a:lstStyle>
          <a:p xmlns:a="http://schemas.openxmlformats.org/drawingml/2006/main">
            <a:pPr marL="0" lvl="0" indent="0" algn="l">
              <a:buNone/>
              <a:defRPr sz="3000"/>
            </a:pPr>
            <a:r>
              <a:rPr sz="30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附录：贡献分配的适用范围</a:t>
            </a:r>
          </a:p>
        </p:txBody>
      </p:sp>
      <p:sp>
        <p:nvSpPr>
          <p:cNvPr id="6" name="Header_Rail">
            <a:extLst xmlns:a="http://schemas.openxmlformats.org/drawingml/2006/main">
              <a:ext uri="{FF2B5EF4-FFF2-40B4-BE49-F238E27FC236}">
                <a16:creationId xmlns:a16="http://schemas.microsoft.com/office/drawing/2014/main" id="{C948DBE9-CC6D-CAFB-53FF-D57E0833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9055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1000" b="1">
                <a:solidFill>
                  <a:srgbClr val="0039A6"/>
                </a:solidFill>
                <a:latin typeface="DengXian"/>
                <a:ea typeface="DengXian"/>
                <a:cs typeface="DengXian"/>
              </a:rPr>
              <a:t>PCT · WOS · VC / 连续处理步骤</a:t>
            </a:r>
          </a:p>
        </p:txBody>
      </p:sp>
      <p:sp>
        <p:nvSpPr>
          <p:cNvPr id="7" name="Footer_Output">
            <a:extLst xmlns:a="http://schemas.openxmlformats.org/drawingml/2006/main">
              <a:ext uri="{FF2B5EF4-FFF2-40B4-BE49-F238E27FC236}">
                <a16:creationId xmlns:a16="http://schemas.microsoft.com/office/drawing/2014/main" id="{0BEF792E-B1D5-7E9E-14C2-37072CE1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885825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A2是本地多地址作者等分方案，未证明与WIPO全部人员分配细则等价。</a:t>
            </a:r>
          </a:p>
        </p:txBody>
      </p:sp>
      <p:sp>
        <p:nvSpPr>
          <p:cNvPr id="8" name="Footer_Page">
            <a:extLst xmlns:a="http://schemas.openxmlformats.org/drawingml/2006/main">
              <a:ext uri="{FF2B5EF4-FFF2-40B4-BE49-F238E27FC236}">
                <a16:creationId xmlns:a16="http://schemas.microsoft.com/office/drawing/2014/main" id="{459A491E-FAC9-3934-54D3-091808D4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553200"/>
            <a:ext cx="1752600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vert="horz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buNone/>
            </a:pPr>
            <a:r>
              <a:rPr sz="800">
                <a:solidFill>
                  <a:srgbClr val="7C8AA7"/>
                </a:solidFill>
                <a:latin typeface="DengXian"/>
                <a:ea typeface="DengXian"/>
                <a:cs typeface="DengXian"/>
              </a:rPr>
              <a:t>PCT+WOS+VC · 22</a:t>
            </a:r>
          </a:p>
        </p:txBody>
      </p:sp>
      <p:sp>
        <p:nvSpPr>
          <p:cNvPr id="81" name="Stage_Section_Tag">
            <a:extLst xmlns:a="http://schemas.openxmlformats.org/drawingml/2006/main">
              <a:ext uri="{FF2B5EF4-FFF2-40B4-BE49-F238E27FC236}">
                <a16:creationId xmlns:a16="http://schemas.microsoft.com/office/drawing/2014/main" id="{5B5C513C-09A9-4174-A88A-C0CFFB4B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4325"/>
            <a:ext cx="2381250" cy="2667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6EC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050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贡献分配方法</a:t>
            </a:r>
          </a:p>
        </p:txBody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20DA2180-EF4E-460A-89FA-7B3CCA01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57325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2100" b="1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PCT沿用既有份额与修订，A2只更新符合条件的WoS候选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76A47B41-DDDC-4A81-A457-51E39E3C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81225"/>
            <a:ext cx="11049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PCT：历史基线按本国发明人占比分配，再均分本国地址。</a:t>
            </a:r>
          </a:p>
        </p:txBody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F36D0CC3-8F08-4F32-A28B-4CF7DE24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81275"/>
            <a:ext cx="1104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当前另含已声明修订。7个明示原件批次核对到20件WO，未外推为全库逐人配对。</a:t>
            </a:r>
          </a:p>
        </p:txBody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5BBB7514-A45E-4FC8-976E-13CC0178A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1049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002FA7"/>
                </a:solidFill>
                <a:latin typeface="DengXian"/>
                <a:ea typeface="DengXian"/>
                <a:cs typeface="DengXian"/>
              </a:defRPr>
            </a:pPr>
            <a:r>
              <a:rPr sz="1875" b="1">
                <a:solidFill>
                  <a:srgbClr val="002FA7"/>
                </a:solidFill>
                <a:latin typeface="DengXian"/>
                <a:ea typeface="DengXian"/>
                <a:cs typeface="DengXian"/>
              </a:rPr>
              <a:t>WoS：至少一名作者关联多个地址，且全文作者和地址关系完整。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3DE614C4-432F-4B12-B329-BF569EE00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1104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800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全文地址全保留、旧份额为1÷全文地址数，无香港／规范化来源重叠，证据一致。</a:t>
            </a:r>
          </a:p>
        </p:txBody>
      </p:sp>
      <p:graphicFrame>
        <p:nvGraphicFrame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033657C8-0E8F-490C-96B1-CD964F6D168B}"/>
              </a:ext>
            </a:extLst>
          </p:cNvPr>
          <p:cNvGraphicFramePr/>
          <p:nvPr/>
        </p:nvGraphicFramePr>
        <p:xfrm>
          <a:off xmlns:a="http://schemas.openxmlformats.org/drawingml/2006/main" x="609600" y="3981450"/>
          <a:ext xmlns:a="http://schemas.openxmlformats.org/drawingml/2006/main" cx="11049000" cy="20002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6286500"/>
                <a:gridCol w="2381250"/>
                <a:gridCol w="2381250"/>
              </a:tblGrid>
              <a:tr h="400050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WoS处理阶段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2025（篇）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2026（篇）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T w="9525">
                      <a:solidFill>
                        <a:srgbClr val="CCD7EE"/>
                      </a:solidFill>
                    </a:lnT>
                    <a:lnB w="9525">
                      <a:solidFill>
                        <a:srgbClr val="CCD7EE"/>
                      </a:solidFill>
                    </a:lnB>
                    <a:solidFill>
                      <a:srgbClr val="E7EDF9"/>
                    </a:solidFill>
                  </a:tcPr>
                </a:tc>
              </a:tr>
              <a:tr h="400050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本轮待检候选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2,038,674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2,214,675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0050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通过条件并应用分配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2,009,561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2,179,177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  <a:tr h="400050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其中：地址权重实际改变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1,840,101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2,000,633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0050"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未通过条件，保留原有权重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EE"/>
                      </a:solidFill>
                    </a:lnL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29,113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  <a:tc>
                  <a:txBody>
                    <a:bodyPr lIns="114300" tIns="66675" rIns="95250" bIns="666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071D49"/>
                          </a:solidFill>
                          <a:latin typeface="DengXian"/>
                          <a:ea typeface="DengXian"/>
                          <a:cs typeface="DengXian"/>
                        </a:rPr>
                        <a:t>35,498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EE"/>
                      </a:solidFill>
                    </a:lnR>
                    <a:lnB w="9525">
                      <a:solidFill>
                        <a:srgbClr val="CCD7EE"/>
                      </a:solidFill>
                    </a:lnB>
                    <a:solidFill>
                      <a:srgbClr val="F9FAFD"/>
                    </a:solidFill>
                  </a:tcPr>
                </a:tc>
              </a:tr>
            </a:tbl>
          </a:graphicData>
        </a:graphic>
      </p:graphicFrame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F19759F0-8D3A-4041-B463-3A109BBFF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53150"/>
            <a:ext cx="11049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71D49"/>
                </a:solidFill>
                <a:latin typeface="DengXian"/>
                <a:ea typeface="DengXian"/>
                <a:cs typeface="DengXian"/>
              </a:defRPr>
            </a:pPr>
            <a:r>
              <a:rPr sz="1725" b="0">
                <a:solidFill>
                  <a:srgbClr val="071D49"/>
                </a:solidFill>
                <a:latin typeface="DengXian"/>
                <a:ea typeface="DengXian"/>
                <a:cs typeface="DengXian"/>
              </a:rPr>
              <a:t>候选之外的论文也保留既有权重。改变篇数属于应用篇数的子集，不能相加。</a:t>
            </a:r>
          </a:p>
        </p:txBody>
      </p:sp>
    </p:spTree>
    <p:extLst>
      <p:ext uri="{BB962C8B-B14F-4D97-AF65-F5344CB8AC3E}">
        <p14:creationId xmlns:p14="http://schemas.microsoft.com/office/powerpoint/2010/main" val="10236234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6654</Words>
  <Application>Microsoft Office PowerPoint</Application>
  <DocSecurity>0</DocSecurity>
  <PresentationFormat>宽屏</PresentationFormat>
  <Paragraphs>1456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9" baseType="lpstr">
      <vt:lpstr>DengXian</vt:lpstr>
      <vt:lpstr>Bahnschrift</vt:lpstr>
      <vt:lpstr>Calibri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admin</cp:lastModifiedBy>
  <cp:revision>1</cp:revision>
  <dcterms:created xsi:type="dcterms:W3CDTF">2026-10-16T16:54:54Z</dcterms:created>
  <dcterms:modified xsi:type="dcterms:W3CDTF">2026-10-16T16:59:26Z</dcterms:modified>
</cp:coreProperties>
</file>